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319" r:id="rId3"/>
    <p:sldId id="261" r:id="rId4"/>
    <p:sldId id="269" r:id="rId5"/>
    <p:sldId id="270" r:id="rId6"/>
    <p:sldId id="271" r:id="rId7"/>
    <p:sldId id="272" r:id="rId8"/>
    <p:sldId id="273" r:id="rId9"/>
    <p:sldId id="274" r:id="rId10"/>
    <p:sldId id="278" r:id="rId11"/>
    <p:sldId id="292" r:id="rId12"/>
    <p:sldId id="279" r:id="rId13"/>
    <p:sldId id="280" r:id="rId14"/>
    <p:sldId id="285" r:id="rId15"/>
    <p:sldId id="286" r:id="rId16"/>
    <p:sldId id="287" r:id="rId17"/>
    <p:sldId id="288" r:id="rId18"/>
    <p:sldId id="289" r:id="rId19"/>
    <p:sldId id="290" r:id="rId20"/>
    <p:sldId id="262" r:id="rId21"/>
    <p:sldId id="264" r:id="rId22"/>
    <p:sldId id="265" r:id="rId23"/>
    <p:sldId id="266" r:id="rId24"/>
    <p:sldId id="268" r:id="rId25"/>
    <p:sldId id="263" r:id="rId26"/>
    <p:sldId id="320" r:id="rId27"/>
    <p:sldId id="260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95"/>
    <p:restoredTop sz="94830"/>
  </p:normalViewPr>
  <p:slideViewPr>
    <p:cSldViewPr snapToGrid="0" snapToObjects="1">
      <p:cViewPr varScale="1">
        <p:scale>
          <a:sx n="153" d="100"/>
          <a:sy n="153" d="100"/>
        </p:scale>
        <p:origin x="200" y="1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35D302-E8B1-B047-8E5D-EE2D6789D754}" type="datetimeFigureOut">
              <a:rPr lang="en-US" smtClean="0"/>
              <a:t>3/31/20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829DCF-0A32-8E42-BF25-117795F24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121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ade5425f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ade5425f2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01716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ade959f06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ade959f06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92399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b52662be0_7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b52662be0_7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55785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1ade959f06_1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1ade959f06_1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36776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1ade959f0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1ade959f0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04692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1ade959f06_1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1ade959f06_1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39352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1ade959f06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1ade959f06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6424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1b52662be0_7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1b52662be0_7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17386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1ade959f06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1ade959f06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 over special characters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16379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b875426ab_11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b875426ab_11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76895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be4b7df57_0_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be4b7df57_0_5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5656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ade37e5a5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ade37e5a5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1003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be4b7df57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be4b7df57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19552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be4b7df57_0_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be4b7df57_0_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483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be4b7df57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be4b7df57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0486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ade959f06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ade959f06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5853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ade37e5a5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ade37e5a5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90028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ade37e5a5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ade37e5a5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70870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ade5425f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ade5425f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55134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b52662be0_7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b52662be0_7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92458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be1349ba2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be1349ba2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15760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b875426ab_5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b875426ab_5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3921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A28D9-B2F4-4640-965E-129018A82D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9D2C45-2495-B347-9BEE-36C5CB880E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2A885-DF1B-DB45-AF23-2591BD5F0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E10-0410-AC42-8466-DA740B1169CB}" type="datetimeFigureOut">
              <a:rPr lang="en-US" smtClean="0"/>
              <a:t>3/31/20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AB0144-0250-7143-AB88-782F94AA5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30194F-FF35-F846-9A0C-AC24D95D2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773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14AEE-0661-684D-89E0-73DD15549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D1CDFF-CB75-1E48-A011-EC76843304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3147E5-3B93-2E45-A0D0-20E891542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E10-0410-AC42-8466-DA740B1169CB}" type="datetimeFigureOut">
              <a:rPr lang="en-US" smtClean="0"/>
              <a:t>3/31/20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0C9CE1-57B9-B248-9F1F-72AA18068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5866B-130D-F54C-8457-15334F6DE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121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11929D-F2BA-874F-9447-C649C31308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54BBB6-870E-FA43-B9F9-03C253FA67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4A4E72-B6A8-C341-9955-C6BE65283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E10-0410-AC42-8466-DA740B1169CB}" type="datetimeFigureOut">
              <a:rPr lang="en-US" smtClean="0"/>
              <a:t>3/31/20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3BE21-F059-EF4C-A7E9-C54DC93A7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F1940-BB24-D841-98EF-A59083228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1809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/>
          <p:nvPr/>
        </p:nvSpPr>
        <p:spPr>
          <a:xfrm>
            <a:off x="0" y="6727600"/>
            <a:ext cx="12192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7838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197246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6727600"/>
            <a:ext cx="12192000" cy="13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15600" y="1633633"/>
            <a:ext cx="11360800" cy="44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06400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39426-E125-FD4F-9EC1-6044B0D56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6AFEA-EEEE-FF48-A050-8A8C86A25B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402E6A-458C-9447-A9E7-6136A5353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E10-0410-AC42-8466-DA740B1169CB}" type="datetimeFigureOut">
              <a:rPr lang="en-US" smtClean="0"/>
              <a:t>3/31/20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55BEB-35AB-FB49-B07F-73FEE58F8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06910B-9321-AE44-B9CD-A5FFBC8E2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550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3F5D3-DF58-C84E-B422-19470C395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EC6C4-D3A8-F244-BF40-E597C0C043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48A16-5DEB-0643-B9E3-9523F20AC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E10-0410-AC42-8466-DA740B1169CB}" type="datetimeFigureOut">
              <a:rPr lang="en-US" smtClean="0"/>
              <a:t>3/31/20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A3827F-FCD8-6C40-B9A0-C5B55003B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7FABB-F229-BE4C-A3A0-BA6A75B2E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47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F8EE5-FE23-9143-8116-6AD13856D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8286F-8C35-C74B-96B2-5C53CF2C4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759828-9A9D-BD4A-AF47-B0D6B6B2DA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0DDA74-6201-3F4B-9FF7-9C5D43483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E10-0410-AC42-8466-DA740B1169CB}" type="datetimeFigureOut">
              <a:rPr lang="en-US" smtClean="0"/>
              <a:t>3/31/20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3272A4-2072-5A48-9529-09042AD6B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3A0AB7-2B90-0C40-9759-E4E313220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901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AC68D-F985-074C-B808-2FD362EED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C7E116-D05F-0449-90BB-E97466C3A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3E8A5F-42F3-B841-B85B-38124986F5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CB9459-72B4-C845-B9DA-DB25067B98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129F87-6B6D-EE41-98C9-8B85B04396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D97701-1140-C743-B336-A303B4BAA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E10-0410-AC42-8466-DA740B1169CB}" type="datetimeFigureOut">
              <a:rPr lang="en-US" smtClean="0"/>
              <a:t>3/31/20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F35591-7353-B642-BCEC-80DF9CC13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26C899-7571-7143-A4C0-AAADB0647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925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B5CE8-E553-0441-B168-0D292688A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F0DEC8-8C78-8347-8899-0ED7EC0AB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E10-0410-AC42-8466-DA740B1169CB}" type="datetimeFigureOut">
              <a:rPr lang="en-US" smtClean="0"/>
              <a:t>3/31/20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16B1BC-4302-994D-AB50-C62E041B8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187CC-FB01-2246-A8FD-F0D00D63A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391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E4C0A5-52F1-7442-8604-91ED8986F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E10-0410-AC42-8466-DA740B1169CB}" type="datetimeFigureOut">
              <a:rPr lang="en-US" smtClean="0"/>
              <a:t>3/31/20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CAC1F3-60DE-3141-A6BC-13F1F8B99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600D90-B3EA-1A4B-AB59-AC37FF20D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000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B3B6C-4E1F-8244-A5C9-32A2A2B5F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EEA8D-268B-6241-9484-2838E85C0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539A3C-0BE1-5847-ADC1-5EE05B72D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879590-A021-AA4D-8DA3-7361B245F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E10-0410-AC42-8466-DA740B1169CB}" type="datetimeFigureOut">
              <a:rPr lang="en-US" smtClean="0"/>
              <a:t>3/31/20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3EFEB2-2C9C-0E40-B622-90C9088DA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D5FDD2-335C-184C-9473-FD6AC8741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38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4FFCF-4E38-F243-A3C6-3DB485649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0D1CA0-AF61-4C43-AA0F-5856DAC5E6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4BEEED-ABAF-F741-90D3-BFC4035627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C31818-2490-2A4B-96F9-CC21C346E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24E10-0410-AC42-8466-DA740B1169CB}" type="datetimeFigureOut">
              <a:rPr lang="en-US" smtClean="0"/>
              <a:t>3/31/20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814B4F-7F6A-9048-B393-A2BB678F6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C89204-3AA2-184E-9D0A-0273C4DC1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53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A12CC2-666F-244F-87C0-0A2C58BF2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294F00-15BB-8E42-9850-77B4ECCF5E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0B5E-8F06-F84C-A17A-2071D305EA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224E10-0410-AC42-8466-DA740B1169CB}" type="datetimeFigureOut">
              <a:rPr lang="en-US" smtClean="0"/>
              <a:t>3/31/20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0C603-3DBE-4249-9E92-6E51EBF2ED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6D445-485B-A941-A37A-1DBDF6384B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B4AA2-720F-0648-8188-221ED63E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333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-berg/rutter_lab_coding_bootcamp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97534-EB2C-CA49-B836-8F348B2D3B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Rutter Lab Isolation Bootcamp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00B7B5-3EFA-264B-92C1-BEE5F4DDE0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#1: Introduction to the command line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6FF739-EA82-D646-A3AA-F9B4F3A7C987}"/>
              </a:ext>
            </a:extLst>
          </p:cNvPr>
          <p:cNvSpPr txBox="1"/>
          <p:nvPr/>
        </p:nvSpPr>
        <p:spPr>
          <a:xfrm>
            <a:off x="5993296" y="6311348"/>
            <a:ext cx="6102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with “ARQ” are copied or adapted from Aaron R. Quinlan</a:t>
            </a:r>
          </a:p>
        </p:txBody>
      </p:sp>
    </p:spTree>
    <p:extLst>
      <p:ext uri="{BB962C8B-B14F-4D97-AF65-F5344CB8AC3E}">
        <p14:creationId xmlns:p14="http://schemas.microsoft.com/office/powerpoint/2010/main" val="3213311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5"/>
          <p:cNvSpPr txBox="1">
            <a:spLocks noGrp="1"/>
          </p:cNvSpPr>
          <p:nvPr>
            <p:ph type="title"/>
          </p:nvPr>
        </p:nvSpPr>
        <p:spPr>
          <a:xfrm>
            <a:off x="421148" y="726034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sz="5067" dirty="0"/>
              <a:t>The Unix file system. A tree just like OSX and Windows</a:t>
            </a:r>
            <a:endParaRPr sz="5067" dirty="0"/>
          </a:p>
        </p:txBody>
      </p:sp>
      <p:pic>
        <p:nvPicPr>
          <p:cNvPr id="264" name="Google Shape;26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9200" y="2162500"/>
            <a:ext cx="5247200" cy="33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201" y="1834434"/>
            <a:ext cx="5470695" cy="36566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86368E-44F9-C447-BED8-0B8D1F4C1323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  <p:pic>
        <p:nvPicPr>
          <p:cNvPr id="6" name="Google Shape;265;p35">
            <a:extLst>
              <a:ext uri="{FF2B5EF4-FFF2-40B4-BE49-F238E27FC236}">
                <a16:creationId xmlns:a16="http://schemas.microsoft.com/office/drawing/2014/main" id="{D9BAA207-8D6C-B041-9ECE-3C4211CB92B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201" y="1834434"/>
            <a:ext cx="5470695" cy="36566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766546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6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800" dirty="0"/>
              <a:t>I am lazy. You should be too. Shortcuts!!!</a:t>
            </a:r>
            <a:endParaRPr sz="4800" dirty="0"/>
          </a:p>
          <a:p>
            <a:endParaRPr sz="2400" dirty="0"/>
          </a:p>
        </p:txBody>
      </p:sp>
      <p:sp>
        <p:nvSpPr>
          <p:cNvPr id="187" name="Google Shape;187;p26"/>
          <p:cNvSpPr txBox="1">
            <a:spLocks noGrp="1"/>
          </p:cNvSpPr>
          <p:nvPr>
            <p:ph type="title"/>
          </p:nvPr>
        </p:nvSpPr>
        <p:spPr>
          <a:xfrm>
            <a:off x="415600" y="33676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609585" indent="-558786">
              <a:lnSpc>
                <a:spcPct val="115000"/>
              </a:lnSpc>
              <a:buSzPts val="3000"/>
              <a:buAutoNum type="arabicPeriod"/>
            </a:pPr>
            <a:r>
              <a:rPr lang="en" sz="2800" dirty="0"/>
              <a:t>Go back to past commands with the arrow keys. </a:t>
            </a:r>
            <a:endParaRPr sz="2800" dirty="0"/>
          </a:p>
          <a:p>
            <a:pPr marL="609585" indent="-558786">
              <a:lnSpc>
                <a:spcPct val="115000"/>
              </a:lnSpc>
              <a:buSzPts val="3000"/>
              <a:buAutoNum type="arabicPeriod"/>
            </a:pPr>
            <a:r>
              <a:rPr lang="en" sz="2800" dirty="0"/>
              <a:t>The </a:t>
            </a:r>
            <a:r>
              <a:rPr lang="en" sz="2800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history</a:t>
            </a:r>
            <a:r>
              <a:rPr lang="en" sz="2800" dirty="0"/>
              <a:t> command will report the commands you have used in the past.</a:t>
            </a:r>
            <a:endParaRPr sz="2800" dirty="0"/>
          </a:p>
          <a:p>
            <a:pPr marL="609585" indent="-558786">
              <a:lnSpc>
                <a:spcPct val="115000"/>
              </a:lnSpc>
              <a:buSzPts val="3000"/>
              <a:buAutoNum type="arabicPeriod"/>
            </a:pPr>
            <a:r>
              <a:rPr lang="en" sz="2800" dirty="0"/>
              <a:t>Type the "</a:t>
            </a:r>
            <a:r>
              <a:rPr lang="en" sz="2800" dirty="0">
                <a:solidFill>
                  <a:srgbClr val="38761D"/>
                </a:solidFill>
              </a:rPr>
              <a:t>Ctrl</a:t>
            </a:r>
            <a:r>
              <a:rPr lang="en" sz="2800" dirty="0"/>
              <a:t>" "</a:t>
            </a:r>
            <a:r>
              <a:rPr lang="en" sz="2800" dirty="0">
                <a:solidFill>
                  <a:srgbClr val="38761D"/>
                </a:solidFill>
              </a:rPr>
              <a:t>r</a:t>
            </a:r>
            <a:r>
              <a:rPr lang="en" sz="2800" dirty="0"/>
              <a:t>" keys at the same time to bring up a search for commands that contain search terms. Use the arrow keys to cycle through all commands that match the search term.</a:t>
            </a:r>
            <a:endParaRPr sz="2800" dirty="0"/>
          </a:p>
          <a:p>
            <a:pPr marL="609585" indent="-558786">
              <a:lnSpc>
                <a:spcPct val="115000"/>
              </a:lnSpc>
              <a:buSzPts val="3000"/>
              <a:buAutoNum type="arabicPeriod"/>
            </a:pPr>
            <a:r>
              <a:rPr lang="en" sz="2800" dirty="0"/>
              <a:t>Use the "</a:t>
            </a:r>
            <a:r>
              <a:rPr lang="en" sz="2800" dirty="0">
                <a:solidFill>
                  <a:srgbClr val="38761D"/>
                </a:solidFill>
              </a:rPr>
              <a:t>Tab</a:t>
            </a:r>
            <a:r>
              <a:rPr lang="en" sz="2800" dirty="0"/>
              <a:t>" key for autocomplete - just like your smartphone!</a:t>
            </a:r>
            <a:endParaRPr sz="2800" dirty="0"/>
          </a:p>
          <a:p>
            <a:pPr marL="609585" indent="-558786">
              <a:lnSpc>
                <a:spcPct val="115000"/>
              </a:lnSpc>
              <a:buSzPts val="3000"/>
              <a:buAutoNum type="arabicPeriod"/>
            </a:pPr>
            <a:r>
              <a:rPr lang="en" sz="2800" dirty="0"/>
              <a:t>Type the "</a:t>
            </a:r>
            <a:r>
              <a:rPr lang="en" sz="2800" dirty="0">
                <a:solidFill>
                  <a:srgbClr val="38761D"/>
                </a:solidFill>
              </a:rPr>
              <a:t>Ctrl</a:t>
            </a:r>
            <a:r>
              <a:rPr lang="en" sz="2800" dirty="0"/>
              <a:t>" "</a:t>
            </a:r>
            <a:r>
              <a:rPr lang="en" sz="2800" dirty="0">
                <a:solidFill>
                  <a:srgbClr val="38761D"/>
                </a:solidFill>
              </a:rPr>
              <a:t>c</a:t>
            </a:r>
            <a:r>
              <a:rPr lang="en" sz="2800" dirty="0"/>
              <a:t>" keys at the same time to </a:t>
            </a:r>
            <a:r>
              <a:rPr lang="en" sz="2800" u="sng" dirty="0"/>
              <a:t>kill a command.</a:t>
            </a:r>
            <a:endParaRPr sz="2800" u="sn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120A9A-D0C3-FD4C-B8B6-EC6C99116492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3312847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6"/>
          <p:cNvSpPr txBox="1">
            <a:spLocks noGrp="1"/>
          </p:cNvSpPr>
          <p:nvPr>
            <p:ph type="title"/>
          </p:nvPr>
        </p:nvSpPr>
        <p:spPr>
          <a:xfrm>
            <a:off x="392949" y="602871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800" dirty="0"/>
              <a:t>The </a:t>
            </a:r>
            <a:r>
              <a:rPr lang="en" sz="4800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r>
              <a:rPr lang="en" sz="4800" dirty="0"/>
              <a:t> command (</a:t>
            </a:r>
            <a:r>
              <a:rPr lang="en" sz="4800" u="sng" dirty="0"/>
              <a:t>l</a:t>
            </a:r>
            <a:r>
              <a:rPr lang="en" sz="4800" dirty="0"/>
              <a:t>i</a:t>
            </a:r>
            <a:r>
              <a:rPr lang="en" sz="4800" u="sng" dirty="0"/>
              <a:t>s</a:t>
            </a:r>
            <a:r>
              <a:rPr lang="en" sz="4800" dirty="0"/>
              <a:t>t files and directories)</a:t>
            </a:r>
            <a:endParaRPr sz="4800" dirty="0"/>
          </a:p>
          <a:p>
            <a:r>
              <a:rPr lang="en" sz="2400" dirty="0"/>
              <a:t>(What files and directories can be found in the current directory?)</a:t>
            </a:r>
            <a:endParaRPr sz="2400" dirty="0"/>
          </a:p>
        </p:txBody>
      </p:sp>
      <p:sp>
        <p:nvSpPr>
          <p:cNvPr id="271" name="Google Shape;271;p36"/>
          <p:cNvSpPr txBox="1"/>
          <p:nvPr/>
        </p:nvSpPr>
        <p:spPr>
          <a:xfrm>
            <a:off x="3157132" y="5884167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 sz="2400" dirty="0"/>
          </a:p>
        </p:txBody>
      </p:sp>
      <p:grpSp>
        <p:nvGrpSpPr>
          <p:cNvPr id="272" name="Google Shape;272;p36"/>
          <p:cNvGrpSpPr/>
          <p:nvPr/>
        </p:nvGrpSpPr>
        <p:grpSpPr>
          <a:xfrm>
            <a:off x="3332468" y="2211100"/>
            <a:ext cx="901033" cy="726667"/>
            <a:chOff x="2118350" y="2420325"/>
            <a:chExt cx="675775" cy="545000"/>
          </a:xfrm>
        </p:grpSpPr>
        <p:pic>
          <p:nvPicPr>
            <p:cNvPr id="273" name="Google Shape;273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4" name="Google Shape;274;p36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600"/>
            </a:p>
          </p:txBody>
        </p:sp>
      </p:grpSp>
      <p:grpSp>
        <p:nvGrpSpPr>
          <p:cNvPr id="275" name="Google Shape;275;p36"/>
          <p:cNvGrpSpPr/>
          <p:nvPr/>
        </p:nvGrpSpPr>
        <p:grpSpPr>
          <a:xfrm>
            <a:off x="1605268" y="3227100"/>
            <a:ext cx="901033" cy="726667"/>
            <a:chOff x="2118350" y="2420325"/>
            <a:chExt cx="675775" cy="545000"/>
          </a:xfrm>
        </p:grpSpPr>
        <p:pic>
          <p:nvPicPr>
            <p:cNvPr id="276" name="Google Shape;276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7" name="Google Shape;277;p36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600"/>
            </a:p>
          </p:txBody>
        </p:sp>
      </p:grpSp>
      <p:grpSp>
        <p:nvGrpSpPr>
          <p:cNvPr id="278" name="Google Shape;278;p36"/>
          <p:cNvGrpSpPr/>
          <p:nvPr/>
        </p:nvGrpSpPr>
        <p:grpSpPr>
          <a:xfrm>
            <a:off x="3332468" y="3227100"/>
            <a:ext cx="901033" cy="726667"/>
            <a:chOff x="2118350" y="2420325"/>
            <a:chExt cx="675775" cy="545000"/>
          </a:xfrm>
        </p:grpSpPr>
        <p:pic>
          <p:nvPicPr>
            <p:cNvPr id="279" name="Google Shape;279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0" name="Google Shape;280;p36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600"/>
            </a:p>
          </p:txBody>
        </p:sp>
      </p:grpSp>
      <p:grpSp>
        <p:nvGrpSpPr>
          <p:cNvPr id="281" name="Google Shape;281;p36"/>
          <p:cNvGrpSpPr/>
          <p:nvPr/>
        </p:nvGrpSpPr>
        <p:grpSpPr>
          <a:xfrm>
            <a:off x="4348468" y="3227100"/>
            <a:ext cx="901033" cy="726667"/>
            <a:chOff x="2118350" y="2420325"/>
            <a:chExt cx="675775" cy="545000"/>
          </a:xfrm>
        </p:grpSpPr>
        <p:pic>
          <p:nvPicPr>
            <p:cNvPr id="282" name="Google Shape;282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3" name="Google Shape;283;p36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600"/>
            </a:p>
          </p:txBody>
        </p:sp>
      </p:grpSp>
      <p:cxnSp>
        <p:nvCxnSpPr>
          <p:cNvPr id="284" name="Google Shape;284;p36"/>
          <p:cNvCxnSpPr>
            <a:stCxn id="276" idx="0"/>
            <a:endCxn id="273" idx="2"/>
          </p:cNvCxnSpPr>
          <p:nvPr/>
        </p:nvCxnSpPr>
        <p:spPr>
          <a:xfrm rot="10800000" flipH="1">
            <a:off x="1968600" y="2937900"/>
            <a:ext cx="17272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5" name="Google Shape;285;p36"/>
          <p:cNvCxnSpPr/>
          <p:nvPr/>
        </p:nvCxnSpPr>
        <p:spPr>
          <a:xfrm>
            <a:off x="3695800" y="29379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6" name="Google Shape;286;p36"/>
          <p:cNvCxnSpPr/>
          <p:nvPr/>
        </p:nvCxnSpPr>
        <p:spPr>
          <a:xfrm>
            <a:off x="3695800" y="2937767"/>
            <a:ext cx="10160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7" name="Google Shape;287;p36"/>
          <p:cNvCxnSpPr>
            <a:endCxn id="288" idx="0"/>
          </p:cNvCxnSpPr>
          <p:nvPr/>
        </p:nvCxnSpPr>
        <p:spPr>
          <a:xfrm flipH="1">
            <a:off x="13590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9" name="Google Shape;289;p36"/>
          <p:cNvCxnSpPr>
            <a:endCxn id="290" idx="0"/>
          </p:cNvCxnSpPr>
          <p:nvPr/>
        </p:nvCxnSpPr>
        <p:spPr>
          <a:xfrm>
            <a:off x="18914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91" name="Google Shape;291;p36"/>
          <p:cNvGrpSpPr/>
          <p:nvPr/>
        </p:nvGrpSpPr>
        <p:grpSpPr>
          <a:xfrm>
            <a:off x="995668" y="4141500"/>
            <a:ext cx="901033" cy="726667"/>
            <a:chOff x="2118350" y="2420325"/>
            <a:chExt cx="675775" cy="545000"/>
          </a:xfrm>
        </p:grpSpPr>
        <p:pic>
          <p:nvPicPr>
            <p:cNvPr id="288" name="Google Shape;288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2" name="Google Shape;292;p36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333"/>
            </a:p>
          </p:txBody>
        </p:sp>
      </p:grpSp>
      <p:grpSp>
        <p:nvGrpSpPr>
          <p:cNvPr id="293" name="Google Shape;293;p36"/>
          <p:cNvGrpSpPr/>
          <p:nvPr/>
        </p:nvGrpSpPr>
        <p:grpSpPr>
          <a:xfrm>
            <a:off x="1910068" y="4141500"/>
            <a:ext cx="901033" cy="726667"/>
            <a:chOff x="2118350" y="2420325"/>
            <a:chExt cx="675775" cy="545000"/>
          </a:xfrm>
        </p:grpSpPr>
        <p:pic>
          <p:nvPicPr>
            <p:cNvPr id="290" name="Google Shape;290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4" name="Google Shape;294;p36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333"/>
            </a:p>
          </p:txBody>
        </p:sp>
      </p:grpSp>
      <p:cxnSp>
        <p:nvCxnSpPr>
          <p:cNvPr id="295" name="Google Shape;295;p36"/>
          <p:cNvCxnSpPr/>
          <p:nvPr/>
        </p:nvCxnSpPr>
        <p:spPr>
          <a:xfrm flipH="1">
            <a:off x="31878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6" name="Google Shape;296;p36"/>
          <p:cNvCxnSpPr/>
          <p:nvPr/>
        </p:nvCxnSpPr>
        <p:spPr>
          <a:xfrm>
            <a:off x="37202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7" name="Google Shape;297;p36"/>
          <p:cNvSpPr txBox="1"/>
          <p:nvPr/>
        </p:nvSpPr>
        <p:spPr>
          <a:xfrm>
            <a:off x="2881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 sz="2400"/>
          </a:p>
        </p:txBody>
      </p:sp>
      <p:sp>
        <p:nvSpPr>
          <p:cNvPr id="298" name="Google Shape;298;p36"/>
          <p:cNvSpPr txBox="1"/>
          <p:nvPr/>
        </p:nvSpPr>
        <p:spPr>
          <a:xfrm>
            <a:off x="32879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 sz="2400"/>
          </a:p>
        </p:txBody>
      </p:sp>
      <p:sp>
        <p:nvSpPr>
          <p:cNvPr id="299" name="Google Shape;299;p36"/>
          <p:cNvSpPr txBox="1"/>
          <p:nvPr/>
        </p:nvSpPr>
        <p:spPr>
          <a:xfrm>
            <a:off x="3897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 sz="2400"/>
          </a:p>
        </p:txBody>
      </p:sp>
      <p:cxnSp>
        <p:nvCxnSpPr>
          <p:cNvPr id="300" name="Google Shape;300;p36"/>
          <p:cNvCxnSpPr/>
          <p:nvPr/>
        </p:nvCxnSpPr>
        <p:spPr>
          <a:xfrm>
            <a:off x="3715000" y="39995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1" name="Google Shape;301;p36"/>
          <p:cNvSpPr txBox="1"/>
          <p:nvPr/>
        </p:nvSpPr>
        <p:spPr>
          <a:xfrm>
            <a:off x="182867" y="5347867"/>
            <a:ext cx="972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 sz="2400">
              <a:solidFill>
                <a:srgbClr val="38761D"/>
              </a:solidFill>
            </a:endParaRPr>
          </a:p>
        </p:txBody>
      </p:sp>
      <p:grpSp>
        <p:nvGrpSpPr>
          <p:cNvPr id="302" name="Google Shape;302;p36"/>
          <p:cNvGrpSpPr/>
          <p:nvPr/>
        </p:nvGrpSpPr>
        <p:grpSpPr>
          <a:xfrm>
            <a:off x="1300468" y="5157500"/>
            <a:ext cx="901033" cy="726667"/>
            <a:chOff x="2118350" y="2420325"/>
            <a:chExt cx="675775" cy="545000"/>
          </a:xfrm>
        </p:grpSpPr>
        <p:pic>
          <p:nvPicPr>
            <p:cNvPr id="303" name="Google Shape;303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4" name="Google Shape;304;p36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333"/>
            </a:p>
          </p:txBody>
        </p:sp>
      </p:grpSp>
      <p:sp>
        <p:nvSpPr>
          <p:cNvPr id="305" name="Google Shape;305;p36"/>
          <p:cNvSpPr txBox="1"/>
          <p:nvPr/>
        </p:nvSpPr>
        <p:spPr>
          <a:xfrm>
            <a:off x="17068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 sz="2400">
              <a:solidFill>
                <a:srgbClr val="38761D"/>
              </a:solidFill>
            </a:endParaRPr>
          </a:p>
        </p:txBody>
      </p:sp>
      <p:sp>
        <p:nvSpPr>
          <p:cNvPr id="306" name="Google Shape;306;p36"/>
          <p:cNvSpPr txBox="1"/>
          <p:nvPr/>
        </p:nvSpPr>
        <p:spPr>
          <a:xfrm>
            <a:off x="2844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 sz="2400">
              <a:solidFill>
                <a:srgbClr val="38761D"/>
              </a:solidFill>
            </a:endParaRPr>
          </a:p>
        </p:txBody>
      </p:sp>
      <p:cxnSp>
        <p:nvCxnSpPr>
          <p:cNvPr id="307" name="Google Shape;307;p36"/>
          <p:cNvCxnSpPr>
            <a:stCxn id="288" idx="2"/>
            <a:endCxn id="301" idx="0"/>
          </p:cNvCxnSpPr>
          <p:nvPr/>
        </p:nvCxnSpPr>
        <p:spPr>
          <a:xfrm flipH="1">
            <a:off x="669400" y="4868167"/>
            <a:ext cx="689600" cy="47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36"/>
          <p:cNvCxnSpPr>
            <a:stCxn id="288" idx="2"/>
          </p:cNvCxnSpPr>
          <p:nvPr/>
        </p:nvCxnSpPr>
        <p:spPr>
          <a:xfrm>
            <a:off x="1359000" y="4868167"/>
            <a:ext cx="344400" cy="31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36"/>
          <p:cNvCxnSpPr/>
          <p:nvPr/>
        </p:nvCxnSpPr>
        <p:spPr>
          <a:xfrm flipH="1">
            <a:off x="836667" y="5929867"/>
            <a:ext cx="846400" cy="23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0" name="Google Shape;310;p36"/>
          <p:cNvCxnSpPr/>
          <p:nvPr/>
        </p:nvCxnSpPr>
        <p:spPr>
          <a:xfrm>
            <a:off x="1763100" y="5922068"/>
            <a:ext cx="496000" cy="238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1" name="Google Shape;311;p36"/>
          <p:cNvSpPr txBox="1"/>
          <p:nvPr/>
        </p:nvSpPr>
        <p:spPr>
          <a:xfrm>
            <a:off x="7304293" y="1861581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Imagine we are user “</a:t>
            </a:r>
            <a:r>
              <a:rPr lang="en" sz="2400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</a:t>
            </a:r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”</a:t>
            </a:r>
            <a:endParaRPr sz="2400" dirty="0"/>
          </a:p>
        </p:txBody>
      </p:sp>
      <p:sp>
        <p:nvSpPr>
          <p:cNvPr id="313" name="Google Shape;313;p36"/>
          <p:cNvSpPr txBox="1"/>
          <p:nvPr/>
        </p:nvSpPr>
        <p:spPr>
          <a:xfrm>
            <a:off x="8272432" y="2814670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hi.txt   proj1 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14" name="Google Shape;314;p36"/>
          <p:cNvCxnSpPr/>
          <p:nvPr/>
        </p:nvCxnSpPr>
        <p:spPr>
          <a:xfrm>
            <a:off x="570700" y="3230700"/>
            <a:ext cx="396400" cy="9288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5" name="Google Shape;315;p36"/>
          <p:cNvSpPr txBox="1"/>
          <p:nvPr/>
        </p:nvSpPr>
        <p:spPr>
          <a:xfrm rot="-1787259">
            <a:off x="135575" y="2177368"/>
            <a:ext cx="3189408" cy="658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 home directory (shortcut: ~)</a:t>
            </a:r>
            <a:endParaRPr sz="2400" dirty="0"/>
          </a:p>
        </p:txBody>
      </p:sp>
      <p:sp>
        <p:nvSpPr>
          <p:cNvPr id="316" name="Google Shape;316;p36"/>
          <p:cNvSpPr txBox="1"/>
          <p:nvPr/>
        </p:nvSpPr>
        <p:spPr>
          <a:xfrm rot="-591">
            <a:off x="9797604" y="2485670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</a:t>
            </a:r>
            <a:r>
              <a:rPr lang="en" sz="2400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</a:t>
            </a:r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home directory</a:t>
            </a:r>
            <a:endParaRPr sz="2400" dirty="0"/>
          </a:p>
        </p:txBody>
      </p:sp>
      <p:sp>
        <p:nvSpPr>
          <p:cNvPr id="317" name="Google Shape;317;p36"/>
          <p:cNvSpPr txBox="1"/>
          <p:nvPr/>
        </p:nvSpPr>
        <p:spPr>
          <a:xfrm rot="-626">
            <a:off x="5856334" y="3227114"/>
            <a:ext cx="277943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 dirty="0"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command</a:t>
            </a:r>
            <a:endParaRPr sz="2400" b="1" dirty="0"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24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result to standard </a:t>
            </a:r>
            <a:endParaRPr sz="24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24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output (</a:t>
            </a:r>
            <a:r>
              <a:rPr lang="en" sz="2400" b="1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stdout</a:t>
            </a:r>
            <a:r>
              <a:rPr lang="en" sz="24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) </a:t>
            </a:r>
            <a:endParaRPr sz="24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318" name="Google Shape;318;p36"/>
          <p:cNvCxnSpPr/>
          <p:nvPr/>
        </p:nvCxnSpPr>
        <p:spPr>
          <a:xfrm rot="10800000" flipH="1">
            <a:off x="7887899" y="3234304"/>
            <a:ext cx="353600" cy="1704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9" name="Google Shape;319;p36"/>
          <p:cNvCxnSpPr/>
          <p:nvPr/>
        </p:nvCxnSpPr>
        <p:spPr>
          <a:xfrm rot="10800000" flipH="1">
            <a:off x="7336532" y="2929704"/>
            <a:ext cx="803600" cy="204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C3A3864F-497B-8F43-86E8-F0A7B243E615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728071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7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800"/>
              <a:t>The </a:t>
            </a:r>
            <a:r>
              <a:rPr lang="en" sz="48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r>
              <a:rPr lang="en" sz="4800"/>
              <a:t> command (</a:t>
            </a:r>
            <a:r>
              <a:rPr lang="en" sz="4800" u="sng"/>
              <a:t>l</a:t>
            </a:r>
            <a:r>
              <a:rPr lang="en" sz="4800"/>
              <a:t>i</a:t>
            </a:r>
            <a:r>
              <a:rPr lang="en" sz="4800" u="sng"/>
              <a:t>s</a:t>
            </a:r>
            <a:r>
              <a:rPr lang="en" sz="4800"/>
              <a:t>t files and directories)</a:t>
            </a:r>
            <a:endParaRPr sz="4800"/>
          </a:p>
          <a:p>
            <a:r>
              <a:rPr lang="en" sz="2400"/>
              <a:t>(What files and directories can be found in the current directory?)</a:t>
            </a:r>
            <a:endParaRPr sz="2400"/>
          </a:p>
        </p:txBody>
      </p:sp>
      <p:sp>
        <p:nvSpPr>
          <p:cNvPr id="325" name="Google Shape;325;p37"/>
          <p:cNvSpPr txBox="1"/>
          <p:nvPr/>
        </p:nvSpPr>
        <p:spPr>
          <a:xfrm>
            <a:off x="1117600" y="1378200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 sz="2400"/>
          </a:p>
        </p:txBody>
      </p:sp>
      <p:grpSp>
        <p:nvGrpSpPr>
          <p:cNvPr id="326" name="Google Shape;326;p37"/>
          <p:cNvGrpSpPr/>
          <p:nvPr/>
        </p:nvGrpSpPr>
        <p:grpSpPr>
          <a:xfrm>
            <a:off x="3332468" y="2211100"/>
            <a:ext cx="901033" cy="726667"/>
            <a:chOff x="2118350" y="2420325"/>
            <a:chExt cx="675775" cy="545000"/>
          </a:xfrm>
        </p:grpSpPr>
        <p:pic>
          <p:nvPicPr>
            <p:cNvPr id="327" name="Google Shape;327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8" name="Google Shape;328;p3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600"/>
            </a:p>
          </p:txBody>
        </p:sp>
      </p:grpSp>
      <p:grpSp>
        <p:nvGrpSpPr>
          <p:cNvPr id="329" name="Google Shape;329;p37"/>
          <p:cNvGrpSpPr/>
          <p:nvPr/>
        </p:nvGrpSpPr>
        <p:grpSpPr>
          <a:xfrm>
            <a:off x="1605268" y="3227100"/>
            <a:ext cx="901033" cy="726667"/>
            <a:chOff x="2118350" y="2420325"/>
            <a:chExt cx="675775" cy="545000"/>
          </a:xfrm>
        </p:grpSpPr>
        <p:pic>
          <p:nvPicPr>
            <p:cNvPr id="330" name="Google Shape;330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1" name="Google Shape;331;p3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600"/>
            </a:p>
          </p:txBody>
        </p:sp>
      </p:grpSp>
      <p:grpSp>
        <p:nvGrpSpPr>
          <p:cNvPr id="332" name="Google Shape;332;p37"/>
          <p:cNvGrpSpPr/>
          <p:nvPr/>
        </p:nvGrpSpPr>
        <p:grpSpPr>
          <a:xfrm>
            <a:off x="3332468" y="3227100"/>
            <a:ext cx="901033" cy="726667"/>
            <a:chOff x="2118350" y="2420325"/>
            <a:chExt cx="675775" cy="545000"/>
          </a:xfrm>
        </p:grpSpPr>
        <p:pic>
          <p:nvPicPr>
            <p:cNvPr id="333" name="Google Shape;333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4" name="Google Shape;334;p3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600"/>
            </a:p>
          </p:txBody>
        </p:sp>
      </p:grpSp>
      <p:grpSp>
        <p:nvGrpSpPr>
          <p:cNvPr id="335" name="Google Shape;335;p37"/>
          <p:cNvGrpSpPr/>
          <p:nvPr/>
        </p:nvGrpSpPr>
        <p:grpSpPr>
          <a:xfrm>
            <a:off x="4348468" y="3227100"/>
            <a:ext cx="901033" cy="726667"/>
            <a:chOff x="2118350" y="2420325"/>
            <a:chExt cx="675775" cy="545000"/>
          </a:xfrm>
        </p:grpSpPr>
        <p:pic>
          <p:nvPicPr>
            <p:cNvPr id="336" name="Google Shape;336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7" name="Google Shape;337;p3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600"/>
            </a:p>
          </p:txBody>
        </p:sp>
      </p:grpSp>
      <p:cxnSp>
        <p:nvCxnSpPr>
          <p:cNvPr id="338" name="Google Shape;338;p37"/>
          <p:cNvCxnSpPr>
            <a:stCxn id="330" idx="0"/>
            <a:endCxn id="327" idx="2"/>
          </p:cNvCxnSpPr>
          <p:nvPr/>
        </p:nvCxnSpPr>
        <p:spPr>
          <a:xfrm rot="10800000" flipH="1">
            <a:off x="1968600" y="2937900"/>
            <a:ext cx="17272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9" name="Google Shape;339;p37"/>
          <p:cNvCxnSpPr/>
          <p:nvPr/>
        </p:nvCxnSpPr>
        <p:spPr>
          <a:xfrm>
            <a:off x="3695800" y="29379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0" name="Google Shape;340;p37"/>
          <p:cNvCxnSpPr/>
          <p:nvPr/>
        </p:nvCxnSpPr>
        <p:spPr>
          <a:xfrm>
            <a:off x="3695800" y="2937767"/>
            <a:ext cx="10160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1" name="Google Shape;341;p37"/>
          <p:cNvCxnSpPr>
            <a:endCxn id="342" idx="0"/>
          </p:cNvCxnSpPr>
          <p:nvPr/>
        </p:nvCxnSpPr>
        <p:spPr>
          <a:xfrm flipH="1">
            <a:off x="13590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3" name="Google Shape;343;p37"/>
          <p:cNvCxnSpPr>
            <a:endCxn id="344" idx="0"/>
          </p:cNvCxnSpPr>
          <p:nvPr/>
        </p:nvCxnSpPr>
        <p:spPr>
          <a:xfrm>
            <a:off x="18914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5" name="Google Shape;345;p37"/>
          <p:cNvGrpSpPr/>
          <p:nvPr/>
        </p:nvGrpSpPr>
        <p:grpSpPr>
          <a:xfrm>
            <a:off x="995668" y="4141500"/>
            <a:ext cx="901033" cy="726667"/>
            <a:chOff x="2118350" y="2420325"/>
            <a:chExt cx="675775" cy="545000"/>
          </a:xfrm>
        </p:grpSpPr>
        <p:pic>
          <p:nvPicPr>
            <p:cNvPr id="342" name="Google Shape;342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6" name="Google Shape;346;p3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333"/>
            </a:p>
          </p:txBody>
        </p:sp>
      </p:grpSp>
      <p:grpSp>
        <p:nvGrpSpPr>
          <p:cNvPr id="347" name="Google Shape;347;p37"/>
          <p:cNvGrpSpPr/>
          <p:nvPr/>
        </p:nvGrpSpPr>
        <p:grpSpPr>
          <a:xfrm>
            <a:off x="1910068" y="4141500"/>
            <a:ext cx="901033" cy="726667"/>
            <a:chOff x="2118350" y="2420325"/>
            <a:chExt cx="675775" cy="545000"/>
          </a:xfrm>
        </p:grpSpPr>
        <p:pic>
          <p:nvPicPr>
            <p:cNvPr id="344" name="Google Shape;344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8" name="Google Shape;348;p3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333"/>
            </a:p>
          </p:txBody>
        </p:sp>
      </p:grpSp>
      <p:cxnSp>
        <p:nvCxnSpPr>
          <p:cNvPr id="349" name="Google Shape;349;p37"/>
          <p:cNvCxnSpPr/>
          <p:nvPr/>
        </p:nvCxnSpPr>
        <p:spPr>
          <a:xfrm flipH="1">
            <a:off x="31878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0" name="Google Shape;350;p37"/>
          <p:cNvCxnSpPr/>
          <p:nvPr/>
        </p:nvCxnSpPr>
        <p:spPr>
          <a:xfrm>
            <a:off x="37202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1" name="Google Shape;351;p37"/>
          <p:cNvSpPr txBox="1"/>
          <p:nvPr/>
        </p:nvSpPr>
        <p:spPr>
          <a:xfrm>
            <a:off x="2881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 sz="2400"/>
          </a:p>
        </p:txBody>
      </p:sp>
      <p:sp>
        <p:nvSpPr>
          <p:cNvPr id="352" name="Google Shape;352;p37"/>
          <p:cNvSpPr txBox="1"/>
          <p:nvPr/>
        </p:nvSpPr>
        <p:spPr>
          <a:xfrm>
            <a:off x="32879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 sz="2400"/>
          </a:p>
        </p:txBody>
      </p:sp>
      <p:sp>
        <p:nvSpPr>
          <p:cNvPr id="353" name="Google Shape;353;p37"/>
          <p:cNvSpPr txBox="1"/>
          <p:nvPr/>
        </p:nvSpPr>
        <p:spPr>
          <a:xfrm>
            <a:off x="3897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 sz="2400"/>
          </a:p>
        </p:txBody>
      </p:sp>
      <p:cxnSp>
        <p:nvCxnSpPr>
          <p:cNvPr id="354" name="Google Shape;354;p37"/>
          <p:cNvCxnSpPr/>
          <p:nvPr/>
        </p:nvCxnSpPr>
        <p:spPr>
          <a:xfrm>
            <a:off x="3715000" y="39995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5" name="Google Shape;355;p37"/>
          <p:cNvSpPr txBox="1"/>
          <p:nvPr/>
        </p:nvSpPr>
        <p:spPr>
          <a:xfrm>
            <a:off x="182867" y="5347867"/>
            <a:ext cx="972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 sz="2400">
              <a:solidFill>
                <a:srgbClr val="38761D"/>
              </a:solidFill>
            </a:endParaRPr>
          </a:p>
        </p:txBody>
      </p:sp>
      <p:grpSp>
        <p:nvGrpSpPr>
          <p:cNvPr id="356" name="Google Shape;356;p37"/>
          <p:cNvGrpSpPr/>
          <p:nvPr/>
        </p:nvGrpSpPr>
        <p:grpSpPr>
          <a:xfrm>
            <a:off x="1300468" y="5157500"/>
            <a:ext cx="901033" cy="726667"/>
            <a:chOff x="2118350" y="2420325"/>
            <a:chExt cx="675775" cy="545000"/>
          </a:xfrm>
        </p:grpSpPr>
        <p:pic>
          <p:nvPicPr>
            <p:cNvPr id="357" name="Google Shape;357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8" name="Google Shape;358;p3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333"/>
            </a:p>
          </p:txBody>
        </p:sp>
      </p:grpSp>
      <p:sp>
        <p:nvSpPr>
          <p:cNvPr id="359" name="Google Shape;359;p37"/>
          <p:cNvSpPr txBox="1"/>
          <p:nvPr/>
        </p:nvSpPr>
        <p:spPr>
          <a:xfrm>
            <a:off x="17068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 sz="2400">
              <a:solidFill>
                <a:srgbClr val="38761D"/>
              </a:solidFill>
            </a:endParaRPr>
          </a:p>
        </p:txBody>
      </p:sp>
      <p:sp>
        <p:nvSpPr>
          <p:cNvPr id="360" name="Google Shape;360;p37"/>
          <p:cNvSpPr txBox="1"/>
          <p:nvPr/>
        </p:nvSpPr>
        <p:spPr>
          <a:xfrm>
            <a:off x="2844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 sz="2400">
              <a:solidFill>
                <a:srgbClr val="38761D"/>
              </a:solidFill>
            </a:endParaRPr>
          </a:p>
        </p:txBody>
      </p:sp>
      <p:cxnSp>
        <p:nvCxnSpPr>
          <p:cNvPr id="361" name="Google Shape;361;p37"/>
          <p:cNvCxnSpPr>
            <a:stCxn id="342" idx="2"/>
            <a:endCxn id="355" idx="0"/>
          </p:cNvCxnSpPr>
          <p:nvPr/>
        </p:nvCxnSpPr>
        <p:spPr>
          <a:xfrm flipH="1">
            <a:off x="669400" y="4868167"/>
            <a:ext cx="689600" cy="47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2" name="Google Shape;362;p37"/>
          <p:cNvCxnSpPr>
            <a:stCxn id="342" idx="2"/>
          </p:cNvCxnSpPr>
          <p:nvPr/>
        </p:nvCxnSpPr>
        <p:spPr>
          <a:xfrm>
            <a:off x="1359000" y="4868167"/>
            <a:ext cx="344400" cy="31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3" name="Google Shape;363;p37"/>
          <p:cNvCxnSpPr/>
          <p:nvPr/>
        </p:nvCxnSpPr>
        <p:spPr>
          <a:xfrm flipH="1">
            <a:off x="836667" y="5929867"/>
            <a:ext cx="846400" cy="23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4" name="Google Shape;364;p37"/>
          <p:cNvCxnSpPr/>
          <p:nvPr/>
        </p:nvCxnSpPr>
        <p:spPr>
          <a:xfrm>
            <a:off x="1763100" y="5922068"/>
            <a:ext cx="496000" cy="238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5" name="Google Shape;365;p37"/>
          <p:cNvSpPr txBox="1"/>
          <p:nvPr/>
        </p:nvSpPr>
        <p:spPr>
          <a:xfrm>
            <a:off x="7010400" y="1378200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Imagine we are user “</a:t>
            </a:r>
            <a:r>
              <a:rPr lang="en" sz="2400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</a:t>
            </a:r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”</a:t>
            </a:r>
            <a:endParaRPr sz="2400" dirty="0"/>
          </a:p>
        </p:txBody>
      </p:sp>
      <p:sp>
        <p:nvSpPr>
          <p:cNvPr id="367" name="Google Shape;367;p37"/>
          <p:cNvSpPr txBox="1"/>
          <p:nvPr/>
        </p:nvSpPr>
        <p:spPr>
          <a:xfrm>
            <a:off x="7010400" y="25826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hi.txt   proj1 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68" name="Google Shape;368;p37"/>
          <p:cNvCxnSpPr/>
          <p:nvPr/>
        </p:nvCxnSpPr>
        <p:spPr>
          <a:xfrm>
            <a:off x="570700" y="3230700"/>
            <a:ext cx="396400" cy="9288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9" name="Google Shape;369;p37"/>
          <p:cNvSpPr txBox="1"/>
          <p:nvPr/>
        </p:nvSpPr>
        <p:spPr>
          <a:xfrm rot="-1787259">
            <a:off x="192606" y="2391795"/>
            <a:ext cx="2326148" cy="658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 home directory</a:t>
            </a:r>
            <a:endParaRPr sz="2400"/>
          </a:p>
        </p:txBody>
      </p:sp>
      <p:sp>
        <p:nvSpPr>
          <p:cNvPr id="370" name="Google Shape;370;p37"/>
          <p:cNvSpPr txBox="1"/>
          <p:nvPr/>
        </p:nvSpPr>
        <p:spPr>
          <a:xfrm>
            <a:off x="7010400" y="31922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 ~</a:t>
            </a:r>
            <a:endParaRPr sz="1333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333" b="1" dirty="0" err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r>
              <a:rPr lang="en" sz="1333" b="1" dirty="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proj1</a:t>
            </a:r>
            <a:endParaRPr sz="1333" b="1" dirty="0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1" name="Google Shape;371;p37"/>
          <p:cNvSpPr txBox="1"/>
          <p:nvPr/>
        </p:nvSpPr>
        <p:spPr>
          <a:xfrm rot="-591">
            <a:off x="9275439" y="24357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luke’s home directory</a:t>
            </a:r>
            <a:endParaRPr sz="2400"/>
          </a:p>
        </p:txBody>
      </p:sp>
      <p:sp>
        <p:nvSpPr>
          <p:cNvPr id="372" name="Google Shape;372;p37"/>
          <p:cNvSpPr txBox="1"/>
          <p:nvPr/>
        </p:nvSpPr>
        <p:spPr>
          <a:xfrm rot="-591">
            <a:off x="9275439" y="31469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luke’s home directory</a:t>
            </a:r>
            <a:endParaRPr sz="240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F5A08A6-CCAD-794D-9819-CC6368AD858B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2730760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42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800" dirty="0"/>
              <a:t>The </a:t>
            </a:r>
            <a:r>
              <a:rPr lang="en" sz="4800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cd</a:t>
            </a:r>
            <a:r>
              <a:rPr lang="en" sz="4800" dirty="0"/>
              <a:t> command (</a:t>
            </a:r>
            <a:r>
              <a:rPr lang="en" sz="4800" u="sng" dirty="0"/>
              <a:t>c</a:t>
            </a:r>
            <a:r>
              <a:rPr lang="en" sz="4800" dirty="0"/>
              <a:t>hange </a:t>
            </a:r>
            <a:r>
              <a:rPr lang="en" sz="4800" u="sng" dirty="0"/>
              <a:t>d</a:t>
            </a:r>
            <a:r>
              <a:rPr lang="en" sz="4800" dirty="0"/>
              <a:t>irectories)</a:t>
            </a:r>
            <a:endParaRPr sz="4800" dirty="0"/>
          </a:p>
          <a:p>
            <a:r>
              <a:rPr lang="en" sz="2400" dirty="0"/>
              <a:t>(cd helps to navigate through the Unix directory tree)</a:t>
            </a:r>
            <a:endParaRPr sz="2400" dirty="0"/>
          </a:p>
        </p:txBody>
      </p:sp>
      <p:sp>
        <p:nvSpPr>
          <p:cNvPr id="609" name="Google Shape;609;p42"/>
          <p:cNvSpPr txBox="1"/>
          <p:nvPr/>
        </p:nvSpPr>
        <p:spPr>
          <a:xfrm>
            <a:off x="1117600" y="1378200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 sz="2400"/>
          </a:p>
        </p:txBody>
      </p:sp>
      <p:grpSp>
        <p:nvGrpSpPr>
          <p:cNvPr id="610" name="Google Shape;610;p42"/>
          <p:cNvGrpSpPr/>
          <p:nvPr/>
        </p:nvGrpSpPr>
        <p:grpSpPr>
          <a:xfrm>
            <a:off x="3332468" y="2211100"/>
            <a:ext cx="901033" cy="726667"/>
            <a:chOff x="2118350" y="2420325"/>
            <a:chExt cx="675775" cy="545000"/>
          </a:xfrm>
        </p:grpSpPr>
        <p:pic>
          <p:nvPicPr>
            <p:cNvPr id="611" name="Google Shape;611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12" name="Google Shape;612;p42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600"/>
            </a:p>
          </p:txBody>
        </p:sp>
      </p:grpSp>
      <p:grpSp>
        <p:nvGrpSpPr>
          <p:cNvPr id="613" name="Google Shape;613;p42"/>
          <p:cNvGrpSpPr/>
          <p:nvPr/>
        </p:nvGrpSpPr>
        <p:grpSpPr>
          <a:xfrm>
            <a:off x="1605268" y="3227100"/>
            <a:ext cx="901033" cy="726667"/>
            <a:chOff x="2118350" y="2420325"/>
            <a:chExt cx="675775" cy="545000"/>
          </a:xfrm>
        </p:grpSpPr>
        <p:pic>
          <p:nvPicPr>
            <p:cNvPr id="614" name="Google Shape;614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15" name="Google Shape;615;p42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chemeClr val="dk1"/>
                </a:buClr>
                <a:buSzPts val="1100"/>
              </a:pPr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600"/>
            </a:p>
          </p:txBody>
        </p:sp>
      </p:grpSp>
      <p:grpSp>
        <p:nvGrpSpPr>
          <p:cNvPr id="616" name="Google Shape;616;p42"/>
          <p:cNvGrpSpPr/>
          <p:nvPr/>
        </p:nvGrpSpPr>
        <p:grpSpPr>
          <a:xfrm>
            <a:off x="3332468" y="3227100"/>
            <a:ext cx="901033" cy="726667"/>
            <a:chOff x="2118350" y="2420325"/>
            <a:chExt cx="675775" cy="545000"/>
          </a:xfrm>
        </p:grpSpPr>
        <p:pic>
          <p:nvPicPr>
            <p:cNvPr id="617" name="Google Shape;617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18" name="Google Shape;618;p42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600"/>
            </a:p>
          </p:txBody>
        </p:sp>
      </p:grpSp>
      <p:grpSp>
        <p:nvGrpSpPr>
          <p:cNvPr id="619" name="Google Shape;619;p42"/>
          <p:cNvGrpSpPr/>
          <p:nvPr/>
        </p:nvGrpSpPr>
        <p:grpSpPr>
          <a:xfrm>
            <a:off x="4348468" y="3227100"/>
            <a:ext cx="901033" cy="726667"/>
            <a:chOff x="2118350" y="2420325"/>
            <a:chExt cx="675775" cy="545000"/>
          </a:xfrm>
        </p:grpSpPr>
        <p:pic>
          <p:nvPicPr>
            <p:cNvPr id="620" name="Google Shape;620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1" name="Google Shape;621;p42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600"/>
            </a:p>
          </p:txBody>
        </p:sp>
      </p:grpSp>
      <p:cxnSp>
        <p:nvCxnSpPr>
          <p:cNvPr id="622" name="Google Shape;622;p42"/>
          <p:cNvCxnSpPr>
            <a:stCxn id="614" idx="0"/>
            <a:endCxn id="611" idx="2"/>
          </p:cNvCxnSpPr>
          <p:nvPr/>
        </p:nvCxnSpPr>
        <p:spPr>
          <a:xfrm rot="10800000" flipH="1">
            <a:off x="1968600" y="2937900"/>
            <a:ext cx="17272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3" name="Google Shape;623;p42"/>
          <p:cNvCxnSpPr/>
          <p:nvPr/>
        </p:nvCxnSpPr>
        <p:spPr>
          <a:xfrm>
            <a:off x="3695800" y="29379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4" name="Google Shape;624;p42"/>
          <p:cNvCxnSpPr/>
          <p:nvPr/>
        </p:nvCxnSpPr>
        <p:spPr>
          <a:xfrm>
            <a:off x="3695800" y="2937767"/>
            <a:ext cx="10160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5" name="Google Shape;625;p42"/>
          <p:cNvCxnSpPr>
            <a:endCxn id="626" idx="0"/>
          </p:cNvCxnSpPr>
          <p:nvPr/>
        </p:nvCxnSpPr>
        <p:spPr>
          <a:xfrm flipH="1">
            <a:off x="13590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7" name="Google Shape;627;p42"/>
          <p:cNvCxnSpPr>
            <a:cxnSpLocks/>
          </p:cNvCxnSpPr>
          <p:nvPr/>
        </p:nvCxnSpPr>
        <p:spPr>
          <a:xfrm>
            <a:off x="18914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29" name="Google Shape;629;p42"/>
          <p:cNvGrpSpPr/>
          <p:nvPr/>
        </p:nvGrpSpPr>
        <p:grpSpPr>
          <a:xfrm>
            <a:off x="995668" y="4141500"/>
            <a:ext cx="901033" cy="726667"/>
            <a:chOff x="2118350" y="2420325"/>
            <a:chExt cx="675775" cy="545000"/>
          </a:xfrm>
        </p:grpSpPr>
        <p:pic>
          <p:nvPicPr>
            <p:cNvPr id="626" name="Google Shape;626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0" name="Google Shape;630;p42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 dirty="0" err="1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333" dirty="0"/>
            </a:p>
          </p:txBody>
        </p:sp>
      </p:grpSp>
      <p:sp>
        <p:nvSpPr>
          <p:cNvPr id="632" name="Google Shape;632;p42"/>
          <p:cNvSpPr txBox="1"/>
          <p:nvPr/>
        </p:nvSpPr>
        <p:spPr>
          <a:xfrm>
            <a:off x="1934301" y="4270868"/>
            <a:ext cx="876800" cy="5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dirty="0" err="1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leia</a:t>
            </a:r>
            <a:endParaRPr sz="1333" dirty="0"/>
          </a:p>
        </p:txBody>
      </p:sp>
      <p:cxnSp>
        <p:nvCxnSpPr>
          <p:cNvPr id="633" name="Google Shape;633;p42"/>
          <p:cNvCxnSpPr/>
          <p:nvPr/>
        </p:nvCxnSpPr>
        <p:spPr>
          <a:xfrm flipH="1">
            <a:off x="31878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4" name="Google Shape;634;p42"/>
          <p:cNvCxnSpPr/>
          <p:nvPr/>
        </p:nvCxnSpPr>
        <p:spPr>
          <a:xfrm>
            <a:off x="37202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5" name="Google Shape;635;p42"/>
          <p:cNvSpPr txBox="1"/>
          <p:nvPr/>
        </p:nvSpPr>
        <p:spPr>
          <a:xfrm>
            <a:off x="2881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 sz="2400"/>
          </a:p>
        </p:txBody>
      </p:sp>
      <p:sp>
        <p:nvSpPr>
          <p:cNvPr id="636" name="Google Shape;636;p42"/>
          <p:cNvSpPr txBox="1"/>
          <p:nvPr/>
        </p:nvSpPr>
        <p:spPr>
          <a:xfrm>
            <a:off x="32879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 sz="2400"/>
          </a:p>
        </p:txBody>
      </p:sp>
      <p:sp>
        <p:nvSpPr>
          <p:cNvPr id="637" name="Google Shape;637;p42"/>
          <p:cNvSpPr txBox="1"/>
          <p:nvPr/>
        </p:nvSpPr>
        <p:spPr>
          <a:xfrm>
            <a:off x="3897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 sz="2400"/>
          </a:p>
        </p:txBody>
      </p:sp>
      <p:cxnSp>
        <p:nvCxnSpPr>
          <p:cNvPr id="638" name="Google Shape;638;p42"/>
          <p:cNvCxnSpPr/>
          <p:nvPr/>
        </p:nvCxnSpPr>
        <p:spPr>
          <a:xfrm>
            <a:off x="3715000" y="39995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9" name="Google Shape;639;p42"/>
          <p:cNvSpPr txBox="1"/>
          <p:nvPr/>
        </p:nvSpPr>
        <p:spPr>
          <a:xfrm>
            <a:off x="182867" y="5347867"/>
            <a:ext cx="972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 sz="2400">
              <a:solidFill>
                <a:srgbClr val="38761D"/>
              </a:solidFill>
            </a:endParaRPr>
          </a:p>
        </p:txBody>
      </p:sp>
      <p:grpSp>
        <p:nvGrpSpPr>
          <p:cNvPr id="640" name="Google Shape;640;p42"/>
          <p:cNvGrpSpPr/>
          <p:nvPr/>
        </p:nvGrpSpPr>
        <p:grpSpPr>
          <a:xfrm>
            <a:off x="1300468" y="5157500"/>
            <a:ext cx="901033" cy="726667"/>
            <a:chOff x="2118350" y="2420325"/>
            <a:chExt cx="675775" cy="545000"/>
          </a:xfrm>
        </p:grpSpPr>
        <p:pic>
          <p:nvPicPr>
            <p:cNvPr id="641" name="Google Shape;641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42" name="Google Shape;642;p42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 dirty="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333" dirty="0"/>
            </a:p>
          </p:txBody>
        </p:sp>
      </p:grpSp>
      <p:sp>
        <p:nvSpPr>
          <p:cNvPr id="643" name="Google Shape;643;p42"/>
          <p:cNvSpPr txBox="1"/>
          <p:nvPr/>
        </p:nvSpPr>
        <p:spPr>
          <a:xfrm>
            <a:off x="17068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 sz="2400">
              <a:solidFill>
                <a:srgbClr val="38761D"/>
              </a:solidFill>
            </a:endParaRPr>
          </a:p>
        </p:txBody>
      </p:sp>
      <p:sp>
        <p:nvSpPr>
          <p:cNvPr id="644" name="Google Shape;644;p42"/>
          <p:cNvSpPr txBox="1"/>
          <p:nvPr/>
        </p:nvSpPr>
        <p:spPr>
          <a:xfrm>
            <a:off x="2844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 sz="2400">
              <a:solidFill>
                <a:srgbClr val="38761D"/>
              </a:solidFill>
            </a:endParaRPr>
          </a:p>
        </p:txBody>
      </p:sp>
      <p:cxnSp>
        <p:nvCxnSpPr>
          <p:cNvPr id="645" name="Google Shape;645;p42"/>
          <p:cNvCxnSpPr>
            <a:stCxn id="626" idx="2"/>
            <a:endCxn id="639" idx="0"/>
          </p:cNvCxnSpPr>
          <p:nvPr/>
        </p:nvCxnSpPr>
        <p:spPr>
          <a:xfrm flipH="1">
            <a:off x="669400" y="4868167"/>
            <a:ext cx="689600" cy="47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6" name="Google Shape;646;p42"/>
          <p:cNvCxnSpPr>
            <a:stCxn id="626" idx="2"/>
          </p:cNvCxnSpPr>
          <p:nvPr/>
        </p:nvCxnSpPr>
        <p:spPr>
          <a:xfrm>
            <a:off x="1359000" y="4868167"/>
            <a:ext cx="344400" cy="31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7" name="Google Shape;647;p42"/>
          <p:cNvCxnSpPr/>
          <p:nvPr/>
        </p:nvCxnSpPr>
        <p:spPr>
          <a:xfrm flipH="1">
            <a:off x="836667" y="5929867"/>
            <a:ext cx="846400" cy="23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42"/>
          <p:cNvCxnSpPr/>
          <p:nvPr/>
        </p:nvCxnSpPr>
        <p:spPr>
          <a:xfrm>
            <a:off x="1763100" y="5922068"/>
            <a:ext cx="496000" cy="238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9" name="Google Shape;649;p42"/>
          <p:cNvSpPr txBox="1"/>
          <p:nvPr/>
        </p:nvSpPr>
        <p:spPr>
          <a:xfrm>
            <a:off x="7010400" y="1378200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Image we are user “luke”</a:t>
            </a:r>
            <a:endParaRPr sz="2400"/>
          </a:p>
        </p:txBody>
      </p:sp>
      <p:sp>
        <p:nvSpPr>
          <p:cNvPr id="650" name="Google Shape;650;p42"/>
          <p:cNvSpPr txBox="1"/>
          <p:nvPr/>
        </p:nvSpPr>
        <p:spPr>
          <a:xfrm>
            <a:off x="7010400" y="20746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hi.txt   proj1 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1" name="Google Shape;651;p42"/>
          <p:cNvSpPr txBox="1"/>
          <p:nvPr/>
        </p:nvSpPr>
        <p:spPr>
          <a:xfrm>
            <a:off x="7010400" y="26842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proj1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2" name="Google Shape;652;p42"/>
          <p:cNvSpPr txBox="1"/>
          <p:nvPr/>
        </p:nvSpPr>
        <p:spPr>
          <a:xfrm>
            <a:off x="7010400" y="32938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   data2.txt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3" name="Google Shape;653;p42"/>
          <p:cNvSpPr txBox="1"/>
          <p:nvPr/>
        </p:nvSpPr>
        <p:spPr>
          <a:xfrm>
            <a:off x="7010400" y="40050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..</a:t>
            </a:r>
            <a:endParaRPr sz="1333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333" b="1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 dirty="0" err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r>
              <a:rPr lang="en" sz="1333" b="1" dirty="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proj1 </a:t>
            </a:r>
            <a:endParaRPr sz="1333" b="1" dirty="0">
              <a:solidFill>
                <a:srgbClr val="38761D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endParaRPr sz="1333" b="1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4" name="Google Shape;654;p42"/>
          <p:cNvSpPr txBox="1"/>
          <p:nvPr/>
        </p:nvSpPr>
        <p:spPr>
          <a:xfrm>
            <a:off x="7010400" y="46146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..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333" b="1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luke	leia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5" name="Google Shape;655;p42"/>
          <p:cNvSpPr txBox="1"/>
          <p:nvPr/>
        </p:nvSpPr>
        <p:spPr>
          <a:xfrm>
            <a:off x="7010400" y="53258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luke/proj1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6" name="Google Shape;656;p42"/>
          <p:cNvSpPr txBox="1"/>
          <p:nvPr/>
        </p:nvSpPr>
        <p:spPr>
          <a:xfrm rot="-591">
            <a:off x="9275440" y="2049775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</a:t>
            </a:r>
            <a:r>
              <a:rPr lang="en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home directory</a:t>
            </a:r>
            <a:endParaRPr dirty="0"/>
          </a:p>
        </p:txBody>
      </p:sp>
      <p:sp>
        <p:nvSpPr>
          <p:cNvPr id="657" name="Google Shape;657;p42"/>
          <p:cNvSpPr txBox="1"/>
          <p:nvPr/>
        </p:nvSpPr>
        <p:spPr>
          <a:xfrm rot="-495">
            <a:off x="9275430" y="2670732"/>
            <a:ext cx="27768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to </a:t>
            </a:r>
            <a:r>
              <a:rPr lang="en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“proj1” directory</a:t>
            </a:r>
            <a:endParaRPr dirty="0"/>
          </a:p>
        </p:txBody>
      </p:sp>
      <p:sp>
        <p:nvSpPr>
          <p:cNvPr id="658" name="Google Shape;658;p42"/>
          <p:cNvSpPr txBox="1"/>
          <p:nvPr/>
        </p:nvSpPr>
        <p:spPr>
          <a:xfrm rot="-515">
            <a:off x="9275432" y="3248592"/>
            <a:ext cx="26704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</a:t>
            </a:r>
            <a:r>
              <a:rPr lang="en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“proj1” directory</a:t>
            </a:r>
            <a:endParaRPr dirty="0"/>
          </a:p>
        </p:txBody>
      </p:sp>
      <p:sp>
        <p:nvSpPr>
          <p:cNvPr id="659" name="Google Shape;659;p42"/>
          <p:cNvSpPr txBox="1"/>
          <p:nvPr/>
        </p:nvSpPr>
        <p:spPr>
          <a:xfrm rot="-591">
            <a:off x="9274581" y="37214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“up” the tree to </a:t>
            </a:r>
            <a:r>
              <a:rPr lang="en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home directory</a:t>
            </a:r>
            <a:endParaRPr dirty="0"/>
          </a:p>
        </p:txBody>
      </p:sp>
      <p:sp>
        <p:nvSpPr>
          <p:cNvPr id="660" name="Google Shape;660;p42"/>
          <p:cNvSpPr txBox="1"/>
          <p:nvPr/>
        </p:nvSpPr>
        <p:spPr>
          <a:xfrm rot="-591">
            <a:off x="9275439" y="45693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“up” the tree to the “</a:t>
            </a:r>
            <a:r>
              <a:rPr lang="en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usr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” directory</a:t>
            </a:r>
            <a:endParaRPr dirty="0"/>
          </a:p>
        </p:txBody>
      </p:sp>
      <p:sp>
        <p:nvSpPr>
          <p:cNvPr id="661" name="Google Shape;661;p42"/>
          <p:cNvSpPr txBox="1"/>
          <p:nvPr/>
        </p:nvSpPr>
        <p:spPr>
          <a:xfrm rot="-591">
            <a:off x="9275439" y="53821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directly to </a:t>
            </a:r>
            <a:r>
              <a:rPr lang="en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“proj1” directory</a:t>
            </a:r>
            <a:endParaRPr dirty="0"/>
          </a:p>
        </p:txBody>
      </p:sp>
      <p:sp>
        <p:nvSpPr>
          <p:cNvPr id="662" name="Google Shape;662;p42"/>
          <p:cNvSpPr txBox="1"/>
          <p:nvPr/>
        </p:nvSpPr>
        <p:spPr>
          <a:xfrm>
            <a:off x="7010400" y="60370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/bin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3" name="Google Shape;663;p42"/>
          <p:cNvSpPr txBox="1"/>
          <p:nvPr/>
        </p:nvSpPr>
        <p:spPr>
          <a:xfrm rot="-591">
            <a:off x="9275439" y="60933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to the system “bin” directory</a:t>
            </a:r>
            <a:endParaRPr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5B7DAEF-28C2-1C49-BF5C-1CD5627B673D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  <p:grpSp>
        <p:nvGrpSpPr>
          <p:cNvPr id="59" name="Google Shape;631;p42">
            <a:extLst>
              <a:ext uri="{FF2B5EF4-FFF2-40B4-BE49-F238E27FC236}">
                <a16:creationId xmlns:a16="http://schemas.microsoft.com/office/drawing/2014/main" id="{54E65B81-295B-3546-868F-4A81AE815893}"/>
              </a:ext>
            </a:extLst>
          </p:cNvPr>
          <p:cNvGrpSpPr/>
          <p:nvPr/>
        </p:nvGrpSpPr>
        <p:grpSpPr>
          <a:xfrm>
            <a:off x="1882809" y="4149900"/>
            <a:ext cx="2942042" cy="2009518"/>
            <a:chOff x="3306873" y="1665781"/>
            <a:chExt cx="2206531" cy="1507138"/>
          </a:xfrm>
        </p:grpSpPr>
        <p:pic>
          <p:nvPicPr>
            <p:cNvPr id="60" name="Google Shape;628;p42">
              <a:extLst>
                <a:ext uri="{FF2B5EF4-FFF2-40B4-BE49-F238E27FC236}">
                  <a16:creationId xmlns:a16="http://schemas.microsoft.com/office/drawing/2014/main" id="{95000F34-3D77-DD41-B040-FF7A0B1976D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06873" y="1665781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1" name="Google Shape;632;p42">
              <a:extLst>
                <a:ext uri="{FF2B5EF4-FFF2-40B4-BE49-F238E27FC236}">
                  <a16:creationId xmlns:a16="http://schemas.microsoft.com/office/drawing/2014/main" id="{8C1715B1-11DE-1D48-9A2D-B22BF46C2FA3}"/>
                </a:ext>
              </a:extLst>
            </p:cNvPr>
            <p:cNvSpPr txBox="1"/>
            <p:nvPr/>
          </p:nvSpPr>
          <p:spPr>
            <a:xfrm>
              <a:off x="4855804" y="2772719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333" dirty="0"/>
            </a:p>
          </p:txBody>
        </p:sp>
      </p:grpSp>
    </p:spTree>
    <p:extLst>
      <p:ext uri="{BB962C8B-B14F-4D97-AF65-F5344CB8AC3E}">
        <p14:creationId xmlns:p14="http://schemas.microsoft.com/office/powerpoint/2010/main" val="6478717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3"/>
          <p:cNvSpPr txBox="1">
            <a:spLocks noGrp="1"/>
          </p:cNvSpPr>
          <p:nvPr>
            <p:ph type="title"/>
          </p:nvPr>
        </p:nvSpPr>
        <p:spPr>
          <a:xfrm>
            <a:off x="415600" y="345471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800" dirty="0"/>
              <a:t>The </a:t>
            </a:r>
            <a:r>
              <a:rPr lang="en" sz="4800" dirty="0" err="1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" sz="4800" dirty="0"/>
              <a:t> command (present working directory)</a:t>
            </a:r>
            <a:endParaRPr sz="4800" dirty="0"/>
          </a:p>
          <a:p>
            <a:r>
              <a:rPr lang="en" sz="2400" dirty="0"/>
              <a:t>(Where am I? That is, in which directory am I?)</a:t>
            </a:r>
            <a:endParaRPr sz="2400" dirty="0"/>
          </a:p>
        </p:txBody>
      </p:sp>
      <p:sp>
        <p:nvSpPr>
          <p:cNvPr id="669" name="Google Shape;669;p43"/>
          <p:cNvSpPr txBox="1"/>
          <p:nvPr/>
        </p:nvSpPr>
        <p:spPr>
          <a:xfrm>
            <a:off x="451501" y="1825628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 sz="2400" dirty="0"/>
          </a:p>
        </p:txBody>
      </p:sp>
      <p:grpSp>
        <p:nvGrpSpPr>
          <p:cNvPr id="670" name="Google Shape;670;p43"/>
          <p:cNvGrpSpPr/>
          <p:nvPr/>
        </p:nvGrpSpPr>
        <p:grpSpPr>
          <a:xfrm>
            <a:off x="3332468" y="2211100"/>
            <a:ext cx="901033" cy="726667"/>
            <a:chOff x="2118350" y="2420325"/>
            <a:chExt cx="675775" cy="545000"/>
          </a:xfrm>
        </p:grpSpPr>
        <p:pic>
          <p:nvPicPr>
            <p:cNvPr id="671" name="Google Shape;671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2" name="Google Shape;672;p43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600"/>
            </a:p>
          </p:txBody>
        </p:sp>
      </p:grpSp>
      <p:grpSp>
        <p:nvGrpSpPr>
          <p:cNvPr id="673" name="Google Shape;673;p43"/>
          <p:cNvGrpSpPr/>
          <p:nvPr/>
        </p:nvGrpSpPr>
        <p:grpSpPr>
          <a:xfrm>
            <a:off x="1605268" y="3227100"/>
            <a:ext cx="901033" cy="726667"/>
            <a:chOff x="2118350" y="2420325"/>
            <a:chExt cx="675775" cy="545000"/>
          </a:xfrm>
        </p:grpSpPr>
        <p:pic>
          <p:nvPicPr>
            <p:cNvPr id="674" name="Google Shape;674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5" name="Google Shape;675;p43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chemeClr val="dk1"/>
                </a:buClr>
                <a:buSzPts val="1100"/>
              </a:pPr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600"/>
            </a:p>
          </p:txBody>
        </p:sp>
      </p:grpSp>
      <p:grpSp>
        <p:nvGrpSpPr>
          <p:cNvPr id="676" name="Google Shape;676;p43"/>
          <p:cNvGrpSpPr/>
          <p:nvPr/>
        </p:nvGrpSpPr>
        <p:grpSpPr>
          <a:xfrm>
            <a:off x="3332468" y="3227100"/>
            <a:ext cx="901033" cy="726667"/>
            <a:chOff x="2118350" y="2420325"/>
            <a:chExt cx="675775" cy="545000"/>
          </a:xfrm>
        </p:grpSpPr>
        <p:pic>
          <p:nvPicPr>
            <p:cNvPr id="677" name="Google Shape;677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8" name="Google Shape;678;p43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600"/>
            </a:p>
          </p:txBody>
        </p:sp>
      </p:grpSp>
      <p:grpSp>
        <p:nvGrpSpPr>
          <p:cNvPr id="679" name="Google Shape;679;p43"/>
          <p:cNvGrpSpPr/>
          <p:nvPr/>
        </p:nvGrpSpPr>
        <p:grpSpPr>
          <a:xfrm>
            <a:off x="4348468" y="3227100"/>
            <a:ext cx="901033" cy="726667"/>
            <a:chOff x="2118350" y="2420325"/>
            <a:chExt cx="675775" cy="545000"/>
          </a:xfrm>
        </p:grpSpPr>
        <p:pic>
          <p:nvPicPr>
            <p:cNvPr id="680" name="Google Shape;680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81" name="Google Shape;681;p43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600"/>
            </a:p>
          </p:txBody>
        </p:sp>
      </p:grpSp>
      <p:cxnSp>
        <p:nvCxnSpPr>
          <p:cNvPr id="682" name="Google Shape;682;p43"/>
          <p:cNvCxnSpPr>
            <a:stCxn id="674" idx="0"/>
            <a:endCxn id="671" idx="2"/>
          </p:cNvCxnSpPr>
          <p:nvPr/>
        </p:nvCxnSpPr>
        <p:spPr>
          <a:xfrm rot="10800000" flipH="1">
            <a:off x="1968600" y="2937900"/>
            <a:ext cx="17272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3" name="Google Shape;683;p43"/>
          <p:cNvCxnSpPr/>
          <p:nvPr/>
        </p:nvCxnSpPr>
        <p:spPr>
          <a:xfrm>
            <a:off x="3695800" y="29379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4" name="Google Shape;684;p43"/>
          <p:cNvCxnSpPr/>
          <p:nvPr/>
        </p:nvCxnSpPr>
        <p:spPr>
          <a:xfrm>
            <a:off x="3695800" y="2937767"/>
            <a:ext cx="10160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5" name="Google Shape;685;p43"/>
          <p:cNvCxnSpPr>
            <a:endCxn id="686" idx="0"/>
          </p:cNvCxnSpPr>
          <p:nvPr/>
        </p:nvCxnSpPr>
        <p:spPr>
          <a:xfrm flipH="1">
            <a:off x="13590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7" name="Google Shape;687;p43"/>
          <p:cNvCxnSpPr>
            <a:endCxn id="688" idx="0"/>
          </p:cNvCxnSpPr>
          <p:nvPr/>
        </p:nvCxnSpPr>
        <p:spPr>
          <a:xfrm>
            <a:off x="18914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89" name="Google Shape;689;p43"/>
          <p:cNvGrpSpPr/>
          <p:nvPr/>
        </p:nvGrpSpPr>
        <p:grpSpPr>
          <a:xfrm>
            <a:off x="995668" y="4141500"/>
            <a:ext cx="901033" cy="726667"/>
            <a:chOff x="2118350" y="2420325"/>
            <a:chExt cx="675775" cy="545000"/>
          </a:xfrm>
        </p:grpSpPr>
        <p:pic>
          <p:nvPicPr>
            <p:cNvPr id="686" name="Google Shape;686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90" name="Google Shape;690;p43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333"/>
            </a:p>
          </p:txBody>
        </p:sp>
      </p:grpSp>
      <p:grpSp>
        <p:nvGrpSpPr>
          <p:cNvPr id="691" name="Google Shape;691;p43"/>
          <p:cNvGrpSpPr/>
          <p:nvPr/>
        </p:nvGrpSpPr>
        <p:grpSpPr>
          <a:xfrm>
            <a:off x="1910068" y="4141500"/>
            <a:ext cx="901033" cy="726667"/>
            <a:chOff x="2118350" y="2420325"/>
            <a:chExt cx="675775" cy="545000"/>
          </a:xfrm>
        </p:grpSpPr>
        <p:pic>
          <p:nvPicPr>
            <p:cNvPr id="688" name="Google Shape;688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92" name="Google Shape;692;p43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333"/>
            </a:p>
          </p:txBody>
        </p:sp>
      </p:grpSp>
      <p:cxnSp>
        <p:nvCxnSpPr>
          <p:cNvPr id="693" name="Google Shape;693;p43"/>
          <p:cNvCxnSpPr/>
          <p:nvPr/>
        </p:nvCxnSpPr>
        <p:spPr>
          <a:xfrm flipH="1">
            <a:off x="31878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4" name="Google Shape;694;p43"/>
          <p:cNvCxnSpPr/>
          <p:nvPr/>
        </p:nvCxnSpPr>
        <p:spPr>
          <a:xfrm>
            <a:off x="37202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5" name="Google Shape;695;p43"/>
          <p:cNvSpPr txBox="1"/>
          <p:nvPr/>
        </p:nvSpPr>
        <p:spPr>
          <a:xfrm>
            <a:off x="2881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 sz="2400"/>
          </a:p>
        </p:txBody>
      </p:sp>
      <p:sp>
        <p:nvSpPr>
          <p:cNvPr id="696" name="Google Shape;696;p43"/>
          <p:cNvSpPr txBox="1"/>
          <p:nvPr/>
        </p:nvSpPr>
        <p:spPr>
          <a:xfrm>
            <a:off x="32879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 sz="2400"/>
          </a:p>
        </p:txBody>
      </p:sp>
      <p:sp>
        <p:nvSpPr>
          <p:cNvPr id="697" name="Google Shape;697;p43"/>
          <p:cNvSpPr txBox="1"/>
          <p:nvPr/>
        </p:nvSpPr>
        <p:spPr>
          <a:xfrm>
            <a:off x="3897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 sz="2400"/>
          </a:p>
        </p:txBody>
      </p:sp>
      <p:cxnSp>
        <p:nvCxnSpPr>
          <p:cNvPr id="698" name="Google Shape;698;p43"/>
          <p:cNvCxnSpPr/>
          <p:nvPr/>
        </p:nvCxnSpPr>
        <p:spPr>
          <a:xfrm>
            <a:off x="3715000" y="39995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9" name="Google Shape;699;p43"/>
          <p:cNvSpPr txBox="1"/>
          <p:nvPr/>
        </p:nvSpPr>
        <p:spPr>
          <a:xfrm>
            <a:off x="182867" y="5347867"/>
            <a:ext cx="972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 sz="2400">
              <a:solidFill>
                <a:srgbClr val="38761D"/>
              </a:solidFill>
            </a:endParaRPr>
          </a:p>
        </p:txBody>
      </p:sp>
      <p:grpSp>
        <p:nvGrpSpPr>
          <p:cNvPr id="700" name="Google Shape;700;p43"/>
          <p:cNvGrpSpPr/>
          <p:nvPr/>
        </p:nvGrpSpPr>
        <p:grpSpPr>
          <a:xfrm>
            <a:off x="1300468" y="5157500"/>
            <a:ext cx="901033" cy="726667"/>
            <a:chOff x="2118350" y="2420325"/>
            <a:chExt cx="675775" cy="545000"/>
          </a:xfrm>
        </p:grpSpPr>
        <p:pic>
          <p:nvPicPr>
            <p:cNvPr id="701" name="Google Shape;701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02" name="Google Shape;702;p43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333"/>
            </a:p>
          </p:txBody>
        </p:sp>
      </p:grpSp>
      <p:sp>
        <p:nvSpPr>
          <p:cNvPr id="703" name="Google Shape;703;p43"/>
          <p:cNvSpPr txBox="1"/>
          <p:nvPr/>
        </p:nvSpPr>
        <p:spPr>
          <a:xfrm>
            <a:off x="17068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 sz="2400">
              <a:solidFill>
                <a:srgbClr val="38761D"/>
              </a:solidFill>
            </a:endParaRPr>
          </a:p>
        </p:txBody>
      </p:sp>
      <p:sp>
        <p:nvSpPr>
          <p:cNvPr id="704" name="Google Shape;704;p43"/>
          <p:cNvSpPr txBox="1"/>
          <p:nvPr/>
        </p:nvSpPr>
        <p:spPr>
          <a:xfrm>
            <a:off x="2844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 sz="2400">
              <a:solidFill>
                <a:srgbClr val="38761D"/>
              </a:solidFill>
            </a:endParaRPr>
          </a:p>
        </p:txBody>
      </p:sp>
      <p:cxnSp>
        <p:nvCxnSpPr>
          <p:cNvPr id="705" name="Google Shape;705;p43"/>
          <p:cNvCxnSpPr>
            <a:stCxn id="686" idx="2"/>
            <a:endCxn id="699" idx="0"/>
          </p:cNvCxnSpPr>
          <p:nvPr/>
        </p:nvCxnSpPr>
        <p:spPr>
          <a:xfrm flipH="1">
            <a:off x="669400" y="4868167"/>
            <a:ext cx="689600" cy="47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6" name="Google Shape;706;p43"/>
          <p:cNvCxnSpPr>
            <a:stCxn id="686" idx="2"/>
          </p:cNvCxnSpPr>
          <p:nvPr/>
        </p:nvCxnSpPr>
        <p:spPr>
          <a:xfrm>
            <a:off x="1359000" y="4868167"/>
            <a:ext cx="344400" cy="31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7" name="Google Shape;707;p43"/>
          <p:cNvCxnSpPr/>
          <p:nvPr/>
        </p:nvCxnSpPr>
        <p:spPr>
          <a:xfrm flipH="1">
            <a:off x="836667" y="5929867"/>
            <a:ext cx="846400" cy="23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8" name="Google Shape;708;p43"/>
          <p:cNvCxnSpPr/>
          <p:nvPr/>
        </p:nvCxnSpPr>
        <p:spPr>
          <a:xfrm>
            <a:off x="1763100" y="5922068"/>
            <a:ext cx="496000" cy="238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9" name="Google Shape;709;p43"/>
          <p:cNvSpPr txBox="1"/>
          <p:nvPr/>
        </p:nvSpPr>
        <p:spPr>
          <a:xfrm>
            <a:off x="7010400" y="1378200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Imagine we are user “</a:t>
            </a:r>
            <a:r>
              <a:rPr lang="en" sz="2400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</a:t>
            </a:r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”</a:t>
            </a:r>
            <a:endParaRPr sz="2400" dirty="0"/>
          </a:p>
        </p:txBody>
      </p:sp>
      <p:sp>
        <p:nvSpPr>
          <p:cNvPr id="710" name="Google Shape;710;p43"/>
          <p:cNvSpPr txBox="1"/>
          <p:nvPr/>
        </p:nvSpPr>
        <p:spPr>
          <a:xfrm>
            <a:off x="7010400" y="25826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pwd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/home/luke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1" name="Google Shape;711;p43"/>
          <p:cNvSpPr txBox="1"/>
          <p:nvPr/>
        </p:nvSpPr>
        <p:spPr>
          <a:xfrm>
            <a:off x="7010400" y="31922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proj1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2" name="Google Shape;712;p43"/>
          <p:cNvSpPr txBox="1"/>
          <p:nvPr/>
        </p:nvSpPr>
        <p:spPr>
          <a:xfrm rot="-591">
            <a:off x="9275439" y="24357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Where am I?</a:t>
            </a:r>
            <a:endParaRPr sz="2400"/>
          </a:p>
        </p:txBody>
      </p:sp>
      <p:sp>
        <p:nvSpPr>
          <p:cNvPr id="713" name="Google Shape;713;p43"/>
          <p:cNvSpPr txBox="1"/>
          <p:nvPr/>
        </p:nvSpPr>
        <p:spPr>
          <a:xfrm rot="-495">
            <a:off x="9275433" y="2943751"/>
            <a:ext cx="27768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to </a:t>
            </a:r>
            <a:r>
              <a:rPr lang="en" sz="2400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</a:t>
            </a:r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“proj1” directory</a:t>
            </a:r>
            <a:endParaRPr sz="2400" dirty="0"/>
          </a:p>
        </p:txBody>
      </p:sp>
      <p:sp>
        <p:nvSpPr>
          <p:cNvPr id="714" name="Google Shape;714;p43"/>
          <p:cNvSpPr txBox="1"/>
          <p:nvPr/>
        </p:nvSpPr>
        <p:spPr>
          <a:xfrm>
            <a:off x="7010400" y="37002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pwd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/home/luke/proj1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5" name="Google Shape;715;p43"/>
          <p:cNvSpPr txBox="1"/>
          <p:nvPr/>
        </p:nvSpPr>
        <p:spPr>
          <a:xfrm rot="-591">
            <a:off x="9275439" y="35533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Where am I?</a:t>
            </a:r>
            <a:endParaRPr sz="2400"/>
          </a:p>
        </p:txBody>
      </p:sp>
      <p:sp>
        <p:nvSpPr>
          <p:cNvPr id="716" name="Google Shape;716;p43"/>
          <p:cNvSpPr txBox="1"/>
          <p:nvPr/>
        </p:nvSpPr>
        <p:spPr>
          <a:xfrm>
            <a:off x="7010400" y="44114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..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7" name="Google Shape;717;p43"/>
          <p:cNvSpPr txBox="1"/>
          <p:nvPr/>
        </p:nvSpPr>
        <p:spPr>
          <a:xfrm rot="-495">
            <a:off x="9275433" y="4162951"/>
            <a:ext cx="27768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back to luke’s home directory</a:t>
            </a:r>
            <a:endParaRPr sz="2400"/>
          </a:p>
        </p:txBody>
      </p:sp>
      <p:sp>
        <p:nvSpPr>
          <p:cNvPr id="718" name="Google Shape;718;p43"/>
          <p:cNvSpPr txBox="1"/>
          <p:nvPr/>
        </p:nvSpPr>
        <p:spPr>
          <a:xfrm>
            <a:off x="7010400" y="49194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pwd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/home/luke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9" name="Google Shape;719;p43"/>
          <p:cNvSpPr txBox="1"/>
          <p:nvPr/>
        </p:nvSpPr>
        <p:spPr>
          <a:xfrm rot="-591">
            <a:off x="9275439" y="47725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Where am I?</a:t>
            </a:r>
            <a:endParaRPr sz="240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E387357-ADA2-AF4F-8169-55F52AF9E2FF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17129061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44"/>
          <p:cNvSpPr txBox="1">
            <a:spLocks noGrp="1"/>
          </p:cNvSpPr>
          <p:nvPr>
            <p:ph type="title"/>
          </p:nvPr>
        </p:nvSpPr>
        <p:spPr>
          <a:xfrm>
            <a:off x="415600" y="453737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000" dirty="0"/>
              <a:t>The </a:t>
            </a:r>
            <a:r>
              <a:rPr lang="en" sz="4000" dirty="0" err="1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mkdir</a:t>
            </a:r>
            <a:r>
              <a:rPr lang="en" sz="4000" dirty="0"/>
              <a:t> command (</a:t>
            </a:r>
            <a:r>
              <a:rPr lang="en" sz="4000" u="sng" dirty="0"/>
              <a:t>m</a:t>
            </a:r>
            <a:r>
              <a:rPr lang="en" sz="4000" dirty="0"/>
              <a:t>a</a:t>
            </a:r>
            <a:r>
              <a:rPr lang="en" sz="4000" u="sng" dirty="0"/>
              <a:t>k</a:t>
            </a:r>
            <a:r>
              <a:rPr lang="en" sz="4000" dirty="0"/>
              <a:t>e a new </a:t>
            </a:r>
            <a:r>
              <a:rPr lang="en" sz="4000" u="sng" dirty="0"/>
              <a:t>dir</a:t>
            </a:r>
            <a:r>
              <a:rPr lang="en" sz="4000" dirty="0"/>
              <a:t>ectory)</a:t>
            </a:r>
            <a:endParaRPr sz="4000" dirty="0"/>
          </a:p>
          <a:p>
            <a:endParaRPr sz="2400" dirty="0"/>
          </a:p>
        </p:txBody>
      </p:sp>
      <p:sp>
        <p:nvSpPr>
          <p:cNvPr id="725" name="Google Shape;725;p44"/>
          <p:cNvSpPr txBox="1"/>
          <p:nvPr/>
        </p:nvSpPr>
        <p:spPr>
          <a:xfrm>
            <a:off x="1117600" y="1378200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 sz="2400"/>
          </a:p>
        </p:txBody>
      </p:sp>
      <p:grpSp>
        <p:nvGrpSpPr>
          <p:cNvPr id="726" name="Google Shape;726;p44"/>
          <p:cNvGrpSpPr/>
          <p:nvPr/>
        </p:nvGrpSpPr>
        <p:grpSpPr>
          <a:xfrm>
            <a:off x="3332468" y="2211100"/>
            <a:ext cx="901033" cy="726667"/>
            <a:chOff x="2118350" y="2420325"/>
            <a:chExt cx="675775" cy="545000"/>
          </a:xfrm>
        </p:grpSpPr>
        <p:pic>
          <p:nvPicPr>
            <p:cNvPr id="727" name="Google Shape;727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28" name="Google Shape;728;p44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600"/>
            </a:p>
          </p:txBody>
        </p:sp>
      </p:grpSp>
      <p:grpSp>
        <p:nvGrpSpPr>
          <p:cNvPr id="729" name="Google Shape;729;p44"/>
          <p:cNvGrpSpPr/>
          <p:nvPr/>
        </p:nvGrpSpPr>
        <p:grpSpPr>
          <a:xfrm>
            <a:off x="1605268" y="3227100"/>
            <a:ext cx="901033" cy="726667"/>
            <a:chOff x="2118350" y="2420325"/>
            <a:chExt cx="675775" cy="545000"/>
          </a:xfrm>
        </p:grpSpPr>
        <p:pic>
          <p:nvPicPr>
            <p:cNvPr id="730" name="Google Shape;730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31" name="Google Shape;731;p44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chemeClr val="dk1"/>
                </a:buClr>
                <a:buSzPts val="1100"/>
              </a:pPr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600"/>
            </a:p>
          </p:txBody>
        </p:sp>
      </p:grpSp>
      <p:grpSp>
        <p:nvGrpSpPr>
          <p:cNvPr id="732" name="Google Shape;732;p44"/>
          <p:cNvGrpSpPr/>
          <p:nvPr/>
        </p:nvGrpSpPr>
        <p:grpSpPr>
          <a:xfrm>
            <a:off x="3332468" y="3227100"/>
            <a:ext cx="901033" cy="726667"/>
            <a:chOff x="2118350" y="2420325"/>
            <a:chExt cx="675775" cy="545000"/>
          </a:xfrm>
        </p:grpSpPr>
        <p:pic>
          <p:nvPicPr>
            <p:cNvPr id="733" name="Google Shape;733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34" name="Google Shape;734;p44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600"/>
            </a:p>
          </p:txBody>
        </p:sp>
      </p:grpSp>
      <p:grpSp>
        <p:nvGrpSpPr>
          <p:cNvPr id="735" name="Google Shape;735;p44"/>
          <p:cNvGrpSpPr/>
          <p:nvPr/>
        </p:nvGrpSpPr>
        <p:grpSpPr>
          <a:xfrm>
            <a:off x="4348468" y="3227100"/>
            <a:ext cx="901033" cy="726667"/>
            <a:chOff x="2118350" y="2420325"/>
            <a:chExt cx="675775" cy="545000"/>
          </a:xfrm>
        </p:grpSpPr>
        <p:pic>
          <p:nvPicPr>
            <p:cNvPr id="736" name="Google Shape;736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37" name="Google Shape;737;p44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600"/>
            </a:p>
          </p:txBody>
        </p:sp>
      </p:grpSp>
      <p:cxnSp>
        <p:nvCxnSpPr>
          <p:cNvPr id="738" name="Google Shape;738;p44"/>
          <p:cNvCxnSpPr>
            <a:stCxn id="730" idx="0"/>
            <a:endCxn id="727" idx="2"/>
          </p:cNvCxnSpPr>
          <p:nvPr/>
        </p:nvCxnSpPr>
        <p:spPr>
          <a:xfrm rot="10800000" flipH="1">
            <a:off x="1968600" y="2937900"/>
            <a:ext cx="17272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9" name="Google Shape;739;p44"/>
          <p:cNvCxnSpPr/>
          <p:nvPr/>
        </p:nvCxnSpPr>
        <p:spPr>
          <a:xfrm>
            <a:off x="3695800" y="29379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0" name="Google Shape;740;p44"/>
          <p:cNvCxnSpPr/>
          <p:nvPr/>
        </p:nvCxnSpPr>
        <p:spPr>
          <a:xfrm>
            <a:off x="3695800" y="2937767"/>
            <a:ext cx="10160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1" name="Google Shape;741;p44"/>
          <p:cNvCxnSpPr>
            <a:endCxn id="742" idx="0"/>
          </p:cNvCxnSpPr>
          <p:nvPr/>
        </p:nvCxnSpPr>
        <p:spPr>
          <a:xfrm flipH="1">
            <a:off x="13590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3" name="Google Shape;743;p44"/>
          <p:cNvCxnSpPr>
            <a:endCxn id="744" idx="0"/>
          </p:cNvCxnSpPr>
          <p:nvPr/>
        </p:nvCxnSpPr>
        <p:spPr>
          <a:xfrm>
            <a:off x="18914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45" name="Google Shape;745;p44"/>
          <p:cNvGrpSpPr/>
          <p:nvPr/>
        </p:nvGrpSpPr>
        <p:grpSpPr>
          <a:xfrm>
            <a:off x="995668" y="4141500"/>
            <a:ext cx="901033" cy="726667"/>
            <a:chOff x="2118350" y="2420325"/>
            <a:chExt cx="675775" cy="545000"/>
          </a:xfrm>
        </p:grpSpPr>
        <p:pic>
          <p:nvPicPr>
            <p:cNvPr id="742" name="Google Shape;742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46" name="Google Shape;746;p44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333"/>
            </a:p>
          </p:txBody>
        </p:sp>
      </p:grpSp>
      <p:grpSp>
        <p:nvGrpSpPr>
          <p:cNvPr id="747" name="Google Shape;747;p44"/>
          <p:cNvGrpSpPr/>
          <p:nvPr/>
        </p:nvGrpSpPr>
        <p:grpSpPr>
          <a:xfrm>
            <a:off x="1910068" y="4141500"/>
            <a:ext cx="901033" cy="726667"/>
            <a:chOff x="2118350" y="2420325"/>
            <a:chExt cx="675775" cy="545000"/>
          </a:xfrm>
        </p:grpSpPr>
        <p:pic>
          <p:nvPicPr>
            <p:cNvPr id="744" name="Google Shape;744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48" name="Google Shape;748;p44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333"/>
            </a:p>
          </p:txBody>
        </p:sp>
      </p:grpSp>
      <p:cxnSp>
        <p:nvCxnSpPr>
          <p:cNvPr id="749" name="Google Shape;749;p44"/>
          <p:cNvCxnSpPr/>
          <p:nvPr/>
        </p:nvCxnSpPr>
        <p:spPr>
          <a:xfrm flipH="1">
            <a:off x="31878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0" name="Google Shape;750;p44"/>
          <p:cNvCxnSpPr/>
          <p:nvPr/>
        </p:nvCxnSpPr>
        <p:spPr>
          <a:xfrm>
            <a:off x="37202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1" name="Google Shape;751;p44"/>
          <p:cNvSpPr txBox="1"/>
          <p:nvPr/>
        </p:nvSpPr>
        <p:spPr>
          <a:xfrm>
            <a:off x="2881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 sz="2400"/>
          </a:p>
        </p:txBody>
      </p:sp>
      <p:sp>
        <p:nvSpPr>
          <p:cNvPr id="752" name="Google Shape;752;p44"/>
          <p:cNvSpPr txBox="1"/>
          <p:nvPr/>
        </p:nvSpPr>
        <p:spPr>
          <a:xfrm>
            <a:off x="32879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 sz="2400"/>
          </a:p>
        </p:txBody>
      </p:sp>
      <p:sp>
        <p:nvSpPr>
          <p:cNvPr id="753" name="Google Shape;753;p44"/>
          <p:cNvSpPr txBox="1"/>
          <p:nvPr/>
        </p:nvSpPr>
        <p:spPr>
          <a:xfrm>
            <a:off x="3897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 sz="2400"/>
          </a:p>
        </p:txBody>
      </p:sp>
      <p:cxnSp>
        <p:nvCxnSpPr>
          <p:cNvPr id="754" name="Google Shape;754;p44"/>
          <p:cNvCxnSpPr/>
          <p:nvPr/>
        </p:nvCxnSpPr>
        <p:spPr>
          <a:xfrm>
            <a:off x="3715000" y="39995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5" name="Google Shape;755;p44"/>
          <p:cNvSpPr txBox="1"/>
          <p:nvPr/>
        </p:nvSpPr>
        <p:spPr>
          <a:xfrm>
            <a:off x="182867" y="5347867"/>
            <a:ext cx="972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 sz="2400">
              <a:solidFill>
                <a:srgbClr val="38761D"/>
              </a:solidFill>
            </a:endParaRPr>
          </a:p>
        </p:txBody>
      </p:sp>
      <p:grpSp>
        <p:nvGrpSpPr>
          <p:cNvPr id="756" name="Google Shape;756;p44"/>
          <p:cNvGrpSpPr/>
          <p:nvPr/>
        </p:nvGrpSpPr>
        <p:grpSpPr>
          <a:xfrm>
            <a:off x="1300468" y="5157500"/>
            <a:ext cx="901033" cy="726667"/>
            <a:chOff x="2118350" y="2420325"/>
            <a:chExt cx="675775" cy="545000"/>
          </a:xfrm>
        </p:grpSpPr>
        <p:pic>
          <p:nvPicPr>
            <p:cNvPr id="757" name="Google Shape;757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8" name="Google Shape;758;p44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333"/>
            </a:p>
          </p:txBody>
        </p:sp>
      </p:grpSp>
      <p:sp>
        <p:nvSpPr>
          <p:cNvPr id="759" name="Google Shape;759;p44"/>
          <p:cNvSpPr txBox="1"/>
          <p:nvPr/>
        </p:nvSpPr>
        <p:spPr>
          <a:xfrm>
            <a:off x="17068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 sz="2400">
              <a:solidFill>
                <a:srgbClr val="38761D"/>
              </a:solidFill>
            </a:endParaRPr>
          </a:p>
        </p:txBody>
      </p:sp>
      <p:sp>
        <p:nvSpPr>
          <p:cNvPr id="760" name="Google Shape;760;p44"/>
          <p:cNvSpPr txBox="1"/>
          <p:nvPr/>
        </p:nvSpPr>
        <p:spPr>
          <a:xfrm>
            <a:off x="2844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 sz="2400">
              <a:solidFill>
                <a:srgbClr val="38761D"/>
              </a:solidFill>
            </a:endParaRPr>
          </a:p>
        </p:txBody>
      </p:sp>
      <p:cxnSp>
        <p:nvCxnSpPr>
          <p:cNvPr id="761" name="Google Shape;761;p44"/>
          <p:cNvCxnSpPr>
            <a:stCxn id="742" idx="2"/>
            <a:endCxn id="755" idx="0"/>
          </p:cNvCxnSpPr>
          <p:nvPr/>
        </p:nvCxnSpPr>
        <p:spPr>
          <a:xfrm flipH="1">
            <a:off x="669400" y="4868167"/>
            <a:ext cx="689600" cy="47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2" name="Google Shape;762;p44"/>
          <p:cNvCxnSpPr>
            <a:stCxn id="742" idx="2"/>
          </p:cNvCxnSpPr>
          <p:nvPr/>
        </p:nvCxnSpPr>
        <p:spPr>
          <a:xfrm>
            <a:off x="1359000" y="4868167"/>
            <a:ext cx="344400" cy="31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3" name="Google Shape;763;p44"/>
          <p:cNvCxnSpPr/>
          <p:nvPr/>
        </p:nvCxnSpPr>
        <p:spPr>
          <a:xfrm flipH="1">
            <a:off x="836667" y="5929867"/>
            <a:ext cx="846400" cy="23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4" name="Google Shape;764;p44"/>
          <p:cNvCxnSpPr/>
          <p:nvPr/>
        </p:nvCxnSpPr>
        <p:spPr>
          <a:xfrm>
            <a:off x="1763100" y="5922068"/>
            <a:ext cx="496000" cy="238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5" name="Google Shape;765;p44"/>
          <p:cNvSpPr txBox="1"/>
          <p:nvPr/>
        </p:nvSpPr>
        <p:spPr>
          <a:xfrm>
            <a:off x="7010400" y="1378200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Imagine we are user “</a:t>
            </a:r>
            <a:r>
              <a:rPr lang="en" sz="2400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</a:t>
            </a:r>
            <a:r>
              <a:rPr lang="en" sz="24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”</a:t>
            </a:r>
            <a:endParaRPr sz="2400" dirty="0"/>
          </a:p>
        </p:txBody>
      </p:sp>
      <p:sp>
        <p:nvSpPr>
          <p:cNvPr id="766" name="Google Shape;766;p44"/>
          <p:cNvSpPr txBox="1"/>
          <p:nvPr/>
        </p:nvSpPr>
        <p:spPr>
          <a:xfrm>
            <a:off x="7010400" y="25826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pwd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/usr/luke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67" name="Google Shape;767;p44"/>
          <p:cNvSpPr txBox="1"/>
          <p:nvPr/>
        </p:nvSpPr>
        <p:spPr>
          <a:xfrm>
            <a:off x="7010400" y="31922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 proj1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68" name="Google Shape;768;p44"/>
          <p:cNvSpPr txBox="1"/>
          <p:nvPr/>
        </p:nvSpPr>
        <p:spPr>
          <a:xfrm rot="-591">
            <a:off x="9275439" y="24357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Where am I?</a:t>
            </a:r>
            <a:endParaRPr dirty="0"/>
          </a:p>
        </p:txBody>
      </p:sp>
      <p:sp>
        <p:nvSpPr>
          <p:cNvPr id="769" name="Google Shape;769;p44"/>
          <p:cNvSpPr txBox="1"/>
          <p:nvPr/>
        </p:nvSpPr>
        <p:spPr>
          <a:xfrm rot="-495">
            <a:off x="9261526" y="3027533"/>
            <a:ext cx="27768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</a:t>
            </a:r>
            <a:r>
              <a:rPr lang="en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home directory</a:t>
            </a:r>
            <a:endParaRPr dirty="0"/>
          </a:p>
        </p:txBody>
      </p:sp>
      <p:sp>
        <p:nvSpPr>
          <p:cNvPr id="770" name="Google Shape;770;p44"/>
          <p:cNvSpPr txBox="1"/>
          <p:nvPr/>
        </p:nvSpPr>
        <p:spPr>
          <a:xfrm>
            <a:off x="7010400" y="37002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proj1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71" name="Google Shape;771;p44"/>
          <p:cNvSpPr txBox="1"/>
          <p:nvPr/>
        </p:nvSpPr>
        <p:spPr>
          <a:xfrm rot="-517">
            <a:off x="9275430" y="3648586"/>
            <a:ext cx="26608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to the “proj1” directory</a:t>
            </a:r>
            <a:endParaRPr dirty="0"/>
          </a:p>
        </p:txBody>
      </p:sp>
      <p:grpSp>
        <p:nvGrpSpPr>
          <p:cNvPr id="772" name="Google Shape;772;p44"/>
          <p:cNvGrpSpPr/>
          <p:nvPr/>
        </p:nvGrpSpPr>
        <p:grpSpPr>
          <a:xfrm>
            <a:off x="7010401" y="4411434"/>
            <a:ext cx="5041828" cy="658199"/>
            <a:chOff x="5257800" y="3308575"/>
            <a:chExt cx="3781371" cy="493649"/>
          </a:xfrm>
        </p:grpSpPr>
        <p:sp>
          <p:nvSpPr>
            <p:cNvPr id="773" name="Google Shape;773;p44"/>
            <p:cNvSpPr txBox="1"/>
            <p:nvPr/>
          </p:nvSpPr>
          <p:spPr>
            <a:xfrm>
              <a:off x="5257800" y="3308575"/>
              <a:ext cx="3000000" cy="35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 b="1">
                  <a:solidFill>
                    <a:srgbClr val="333333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mkdir data </a:t>
              </a:r>
              <a:endParaRPr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endParaRPr sz="13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774" name="Google Shape;774;p44"/>
            <p:cNvSpPr txBox="1"/>
            <p:nvPr/>
          </p:nvSpPr>
          <p:spPr>
            <a:xfrm rot="21599505">
              <a:off x="6956571" y="3308724"/>
              <a:ext cx="2082600" cy="4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dirty="0">
                  <a:solidFill>
                    <a:srgbClr val="38761D"/>
                  </a:solidFill>
                  <a:highlight>
                    <a:schemeClr val="lt1"/>
                  </a:highlight>
                  <a:latin typeface="Economica"/>
                  <a:ea typeface="Economica"/>
                  <a:cs typeface="Economica"/>
                  <a:sym typeface="Economica"/>
                </a:rPr>
                <a:t>Make a new “data” directory in proj1</a:t>
              </a:r>
              <a:endParaRPr dirty="0"/>
            </a:p>
          </p:txBody>
        </p:sp>
      </p:grpSp>
      <p:grpSp>
        <p:nvGrpSpPr>
          <p:cNvPr id="775" name="Google Shape;775;p44"/>
          <p:cNvGrpSpPr/>
          <p:nvPr/>
        </p:nvGrpSpPr>
        <p:grpSpPr>
          <a:xfrm>
            <a:off x="1808801" y="5868700"/>
            <a:ext cx="2119900" cy="726667"/>
            <a:chOff x="1356600" y="4401525"/>
            <a:chExt cx="1589925" cy="545000"/>
          </a:xfrm>
        </p:grpSpPr>
        <p:grpSp>
          <p:nvGrpSpPr>
            <p:cNvPr id="776" name="Google Shape;776;p44"/>
            <p:cNvGrpSpPr/>
            <p:nvPr/>
          </p:nvGrpSpPr>
          <p:grpSpPr>
            <a:xfrm>
              <a:off x="2270750" y="4401525"/>
              <a:ext cx="675775" cy="545000"/>
              <a:chOff x="2118350" y="2420325"/>
              <a:chExt cx="675775" cy="545000"/>
            </a:xfrm>
          </p:grpSpPr>
          <p:pic>
            <p:nvPicPr>
              <p:cNvPr id="777" name="Google Shape;777;p44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118350" y="2420325"/>
                <a:ext cx="545000" cy="545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778" name="Google Shape;778;p44"/>
              <p:cNvSpPr txBox="1"/>
              <p:nvPr/>
            </p:nvSpPr>
            <p:spPr>
              <a:xfrm>
                <a:off x="2136525" y="2517351"/>
                <a:ext cx="6576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r>
                  <a:rPr lang="en" sz="1333">
                    <a:solidFill>
                      <a:srgbClr val="38761D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data</a:t>
                </a:r>
                <a:endParaRPr sz="1333"/>
              </a:p>
            </p:txBody>
          </p:sp>
        </p:grpSp>
        <p:cxnSp>
          <p:nvCxnSpPr>
            <p:cNvPr id="779" name="Google Shape;779;p44"/>
            <p:cNvCxnSpPr/>
            <p:nvPr/>
          </p:nvCxnSpPr>
          <p:spPr>
            <a:xfrm>
              <a:off x="1356600" y="4447050"/>
              <a:ext cx="871200" cy="17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DC632F78-9D59-ED41-8F38-13E58337FF82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3300863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45"/>
          <p:cNvSpPr txBox="1">
            <a:spLocks noGrp="1"/>
          </p:cNvSpPr>
          <p:nvPr>
            <p:ph type="title"/>
          </p:nvPr>
        </p:nvSpPr>
        <p:spPr>
          <a:xfrm>
            <a:off x="415600" y="435119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800" dirty="0"/>
              <a:t>The </a:t>
            </a:r>
            <a:r>
              <a:rPr lang="en" sz="4800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touch</a:t>
            </a:r>
            <a:r>
              <a:rPr lang="en" sz="4800" dirty="0"/>
              <a:t> command (create an empty file)</a:t>
            </a:r>
            <a:endParaRPr sz="4800" dirty="0"/>
          </a:p>
          <a:p>
            <a:endParaRPr sz="2400" dirty="0"/>
          </a:p>
        </p:txBody>
      </p:sp>
      <p:sp>
        <p:nvSpPr>
          <p:cNvPr id="785" name="Google Shape;785;p45"/>
          <p:cNvSpPr txBox="1"/>
          <p:nvPr/>
        </p:nvSpPr>
        <p:spPr>
          <a:xfrm>
            <a:off x="1117600" y="1378200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 sz="2400"/>
          </a:p>
        </p:txBody>
      </p:sp>
      <p:grpSp>
        <p:nvGrpSpPr>
          <p:cNvPr id="786" name="Google Shape;786;p45"/>
          <p:cNvGrpSpPr/>
          <p:nvPr/>
        </p:nvGrpSpPr>
        <p:grpSpPr>
          <a:xfrm>
            <a:off x="3332468" y="2211100"/>
            <a:ext cx="901033" cy="726667"/>
            <a:chOff x="2118350" y="2420325"/>
            <a:chExt cx="675775" cy="545000"/>
          </a:xfrm>
        </p:grpSpPr>
        <p:pic>
          <p:nvPicPr>
            <p:cNvPr id="787" name="Google Shape;787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88" name="Google Shape;788;p45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600"/>
            </a:p>
          </p:txBody>
        </p:sp>
      </p:grpSp>
      <p:grpSp>
        <p:nvGrpSpPr>
          <p:cNvPr id="789" name="Google Shape;789;p45"/>
          <p:cNvGrpSpPr/>
          <p:nvPr/>
        </p:nvGrpSpPr>
        <p:grpSpPr>
          <a:xfrm>
            <a:off x="1605268" y="3227100"/>
            <a:ext cx="901033" cy="726667"/>
            <a:chOff x="2118350" y="2420325"/>
            <a:chExt cx="675775" cy="545000"/>
          </a:xfrm>
        </p:grpSpPr>
        <p:pic>
          <p:nvPicPr>
            <p:cNvPr id="790" name="Google Shape;790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91" name="Google Shape;791;p45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chemeClr val="dk1"/>
                </a:buClr>
                <a:buSzPts val="1100"/>
              </a:pPr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600"/>
            </a:p>
          </p:txBody>
        </p:sp>
      </p:grpSp>
      <p:grpSp>
        <p:nvGrpSpPr>
          <p:cNvPr id="792" name="Google Shape;792;p45"/>
          <p:cNvGrpSpPr/>
          <p:nvPr/>
        </p:nvGrpSpPr>
        <p:grpSpPr>
          <a:xfrm>
            <a:off x="3332468" y="3227100"/>
            <a:ext cx="901033" cy="726667"/>
            <a:chOff x="2118350" y="2420325"/>
            <a:chExt cx="675775" cy="545000"/>
          </a:xfrm>
        </p:grpSpPr>
        <p:pic>
          <p:nvPicPr>
            <p:cNvPr id="793" name="Google Shape;793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94" name="Google Shape;794;p45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600"/>
            </a:p>
          </p:txBody>
        </p:sp>
      </p:grpSp>
      <p:grpSp>
        <p:nvGrpSpPr>
          <p:cNvPr id="795" name="Google Shape;795;p45"/>
          <p:cNvGrpSpPr/>
          <p:nvPr/>
        </p:nvGrpSpPr>
        <p:grpSpPr>
          <a:xfrm>
            <a:off x="4348468" y="3227100"/>
            <a:ext cx="901033" cy="726667"/>
            <a:chOff x="2118350" y="2420325"/>
            <a:chExt cx="675775" cy="545000"/>
          </a:xfrm>
        </p:grpSpPr>
        <p:pic>
          <p:nvPicPr>
            <p:cNvPr id="796" name="Google Shape;796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97" name="Google Shape;797;p45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6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600"/>
            </a:p>
          </p:txBody>
        </p:sp>
      </p:grpSp>
      <p:cxnSp>
        <p:nvCxnSpPr>
          <p:cNvPr id="798" name="Google Shape;798;p45"/>
          <p:cNvCxnSpPr>
            <a:stCxn id="790" idx="0"/>
            <a:endCxn id="787" idx="2"/>
          </p:cNvCxnSpPr>
          <p:nvPr/>
        </p:nvCxnSpPr>
        <p:spPr>
          <a:xfrm rot="10800000" flipH="1">
            <a:off x="1968600" y="2937900"/>
            <a:ext cx="17272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9" name="Google Shape;799;p45"/>
          <p:cNvCxnSpPr/>
          <p:nvPr/>
        </p:nvCxnSpPr>
        <p:spPr>
          <a:xfrm>
            <a:off x="3695800" y="29379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0" name="Google Shape;800;p45"/>
          <p:cNvCxnSpPr/>
          <p:nvPr/>
        </p:nvCxnSpPr>
        <p:spPr>
          <a:xfrm>
            <a:off x="3695800" y="2937767"/>
            <a:ext cx="101600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1" name="Google Shape;801;p45"/>
          <p:cNvCxnSpPr>
            <a:endCxn id="802" idx="0"/>
          </p:cNvCxnSpPr>
          <p:nvPr/>
        </p:nvCxnSpPr>
        <p:spPr>
          <a:xfrm flipH="1">
            <a:off x="13590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3" name="Google Shape;803;p45"/>
          <p:cNvCxnSpPr>
            <a:endCxn id="804" idx="0"/>
          </p:cNvCxnSpPr>
          <p:nvPr/>
        </p:nvCxnSpPr>
        <p:spPr>
          <a:xfrm>
            <a:off x="18914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05" name="Google Shape;805;p45"/>
          <p:cNvGrpSpPr/>
          <p:nvPr/>
        </p:nvGrpSpPr>
        <p:grpSpPr>
          <a:xfrm>
            <a:off x="995668" y="4141500"/>
            <a:ext cx="901033" cy="726667"/>
            <a:chOff x="2118350" y="2420325"/>
            <a:chExt cx="675775" cy="545000"/>
          </a:xfrm>
        </p:grpSpPr>
        <p:pic>
          <p:nvPicPr>
            <p:cNvPr id="802" name="Google Shape;802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06" name="Google Shape;806;p45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333"/>
            </a:p>
          </p:txBody>
        </p:sp>
      </p:grpSp>
      <p:grpSp>
        <p:nvGrpSpPr>
          <p:cNvPr id="807" name="Google Shape;807;p45"/>
          <p:cNvGrpSpPr/>
          <p:nvPr/>
        </p:nvGrpSpPr>
        <p:grpSpPr>
          <a:xfrm>
            <a:off x="1910068" y="4141500"/>
            <a:ext cx="901033" cy="726667"/>
            <a:chOff x="2118350" y="2420325"/>
            <a:chExt cx="675775" cy="545000"/>
          </a:xfrm>
        </p:grpSpPr>
        <p:pic>
          <p:nvPicPr>
            <p:cNvPr id="804" name="Google Shape;804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08" name="Google Shape;808;p45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333"/>
            </a:p>
          </p:txBody>
        </p:sp>
      </p:grpSp>
      <p:cxnSp>
        <p:nvCxnSpPr>
          <p:cNvPr id="809" name="Google Shape;809;p45"/>
          <p:cNvCxnSpPr/>
          <p:nvPr/>
        </p:nvCxnSpPr>
        <p:spPr>
          <a:xfrm flipH="1">
            <a:off x="3187800" y="3999500"/>
            <a:ext cx="527200" cy="14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0" name="Google Shape;810;p45"/>
          <p:cNvCxnSpPr/>
          <p:nvPr/>
        </p:nvCxnSpPr>
        <p:spPr>
          <a:xfrm>
            <a:off x="3720200" y="4007900"/>
            <a:ext cx="382000" cy="13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1" name="Google Shape;811;p45"/>
          <p:cNvSpPr txBox="1"/>
          <p:nvPr/>
        </p:nvSpPr>
        <p:spPr>
          <a:xfrm>
            <a:off x="2881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 sz="2400"/>
          </a:p>
        </p:txBody>
      </p:sp>
      <p:sp>
        <p:nvSpPr>
          <p:cNvPr id="812" name="Google Shape;812;p45"/>
          <p:cNvSpPr txBox="1"/>
          <p:nvPr/>
        </p:nvSpPr>
        <p:spPr>
          <a:xfrm>
            <a:off x="32879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 sz="2400"/>
          </a:p>
        </p:txBody>
      </p:sp>
      <p:sp>
        <p:nvSpPr>
          <p:cNvPr id="813" name="Google Shape;813;p45"/>
          <p:cNvSpPr txBox="1"/>
          <p:nvPr/>
        </p:nvSpPr>
        <p:spPr>
          <a:xfrm>
            <a:off x="3897500" y="4243100"/>
            <a:ext cx="634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 sz="2400"/>
          </a:p>
        </p:txBody>
      </p:sp>
      <p:cxnSp>
        <p:nvCxnSpPr>
          <p:cNvPr id="814" name="Google Shape;814;p45"/>
          <p:cNvCxnSpPr/>
          <p:nvPr/>
        </p:nvCxnSpPr>
        <p:spPr>
          <a:xfrm>
            <a:off x="3715000" y="3999500"/>
            <a:ext cx="0" cy="28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5" name="Google Shape;815;p45"/>
          <p:cNvSpPr txBox="1"/>
          <p:nvPr/>
        </p:nvSpPr>
        <p:spPr>
          <a:xfrm>
            <a:off x="182867" y="5347867"/>
            <a:ext cx="9728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 sz="2400">
              <a:solidFill>
                <a:srgbClr val="38761D"/>
              </a:solidFill>
            </a:endParaRPr>
          </a:p>
        </p:txBody>
      </p:sp>
      <p:grpSp>
        <p:nvGrpSpPr>
          <p:cNvPr id="816" name="Google Shape;816;p45"/>
          <p:cNvGrpSpPr/>
          <p:nvPr/>
        </p:nvGrpSpPr>
        <p:grpSpPr>
          <a:xfrm>
            <a:off x="1300468" y="5157500"/>
            <a:ext cx="901033" cy="726667"/>
            <a:chOff x="2118350" y="2420325"/>
            <a:chExt cx="675775" cy="545000"/>
          </a:xfrm>
        </p:grpSpPr>
        <p:pic>
          <p:nvPicPr>
            <p:cNvPr id="817" name="Google Shape;817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18" name="Google Shape;818;p45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333"/>
            </a:p>
          </p:txBody>
        </p:sp>
      </p:grpSp>
      <p:sp>
        <p:nvSpPr>
          <p:cNvPr id="819" name="Google Shape;819;p45"/>
          <p:cNvSpPr txBox="1"/>
          <p:nvPr/>
        </p:nvSpPr>
        <p:spPr>
          <a:xfrm>
            <a:off x="17068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 sz="2400">
              <a:solidFill>
                <a:srgbClr val="38761D"/>
              </a:solidFill>
            </a:endParaRPr>
          </a:p>
        </p:txBody>
      </p:sp>
      <p:sp>
        <p:nvSpPr>
          <p:cNvPr id="820" name="Google Shape;820;p45"/>
          <p:cNvSpPr txBox="1"/>
          <p:nvPr/>
        </p:nvSpPr>
        <p:spPr>
          <a:xfrm>
            <a:off x="284467" y="6059067"/>
            <a:ext cx="1104400" cy="4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 sz="2400">
              <a:solidFill>
                <a:srgbClr val="38761D"/>
              </a:solidFill>
            </a:endParaRPr>
          </a:p>
        </p:txBody>
      </p:sp>
      <p:cxnSp>
        <p:nvCxnSpPr>
          <p:cNvPr id="821" name="Google Shape;821;p45"/>
          <p:cNvCxnSpPr>
            <a:stCxn id="802" idx="2"/>
            <a:endCxn id="815" idx="0"/>
          </p:cNvCxnSpPr>
          <p:nvPr/>
        </p:nvCxnSpPr>
        <p:spPr>
          <a:xfrm flipH="1">
            <a:off x="669400" y="4868167"/>
            <a:ext cx="689600" cy="47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2" name="Google Shape;822;p45"/>
          <p:cNvCxnSpPr>
            <a:stCxn id="802" idx="2"/>
          </p:cNvCxnSpPr>
          <p:nvPr/>
        </p:nvCxnSpPr>
        <p:spPr>
          <a:xfrm>
            <a:off x="1359000" y="4868167"/>
            <a:ext cx="344400" cy="31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3" name="Google Shape;823;p45"/>
          <p:cNvCxnSpPr/>
          <p:nvPr/>
        </p:nvCxnSpPr>
        <p:spPr>
          <a:xfrm flipH="1">
            <a:off x="836667" y="5929867"/>
            <a:ext cx="846400" cy="23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4" name="Google Shape;824;p45"/>
          <p:cNvCxnSpPr/>
          <p:nvPr/>
        </p:nvCxnSpPr>
        <p:spPr>
          <a:xfrm>
            <a:off x="1763100" y="5922068"/>
            <a:ext cx="496000" cy="238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25" name="Google Shape;825;p45"/>
          <p:cNvSpPr txBox="1"/>
          <p:nvPr/>
        </p:nvSpPr>
        <p:spPr>
          <a:xfrm>
            <a:off x="7010400" y="1378200"/>
            <a:ext cx="3782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Image we are user “luke”</a:t>
            </a:r>
            <a:endParaRPr sz="2400"/>
          </a:p>
        </p:txBody>
      </p:sp>
      <p:sp>
        <p:nvSpPr>
          <p:cNvPr id="826" name="Google Shape;826;p45"/>
          <p:cNvSpPr txBox="1"/>
          <p:nvPr/>
        </p:nvSpPr>
        <p:spPr>
          <a:xfrm>
            <a:off x="7010400" y="25826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pwd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/usr/luke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27" name="Google Shape;827;p45"/>
          <p:cNvSpPr txBox="1"/>
          <p:nvPr/>
        </p:nvSpPr>
        <p:spPr>
          <a:xfrm>
            <a:off x="7010400" y="31922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 proj1</a:t>
            </a:r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28" name="Google Shape;828;p45"/>
          <p:cNvSpPr txBox="1"/>
          <p:nvPr/>
        </p:nvSpPr>
        <p:spPr>
          <a:xfrm rot="-591">
            <a:off x="9275439" y="24357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Where am I?</a:t>
            </a:r>
            <a:endParaRPr dirty="0"/>
          </a:p>
        </p:txBody>
      </p:sp>
      <p:sp>
        <p:nvSpPr>
          <p:cNvPr id="829" name="Google Shape;829;p45"/>
          <p:cNvSpPr txBox="1"/>
          <p:nvPr/>
        </p:nvSpPr>
        <p:spPr>
          <a:xfrm rot="-495">
            <a:off x="9288528" y="3041684"/>
            <a:ext cx="27768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</a:t>
            </a:r>
            <a:r>
              <a:rPr lang="en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home directory</a:t>
            </a:r>
            <a:endParaRPr dirty="0"/>
          </a:p>
        </p:txBody>
      </p:sp>
      <p:sp>
        <p:nvSpPr>
          <p:cNvPr id="830" name="Google Shape;830;p45"/>
          <p:cNvSpPr txBox="1"/>
          <p:nvPr/>
        </p:nvSpPr>
        <p:spPr>
          <a:xfrm>
            <a:off x="7010400" y="38018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proj1/data</a:t>
            </a:r>
            <a:endParaRPr sz="1333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endParaRPr sz="1333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31" name="Google Shape;831;p45"/>
          <p:cNvSpPr txBox="1"/>
          <p:nvPr/>
        </p:nvSpPr>
        <p:spPr>
          <a:xfrm rot="-517">
            <a:off x="9256332" y="3812500"/>
            <a:ext cx="26608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to the “proj1/data” directory</a:t>
            </a:r>
            <a:endParaRPr dirty="0"/>
          </a:p>
        </p:txBody>
      </p:sp>
      <p:grpSp>
        <p:nvGrpSpPr>
          <p:cNvPr id="832" name="Google Shape;832;p45"/>
          <p:cNvGrpSpPr/>
          <p:nvPr/>
        </p:nvGrpSpPr>
        <p:grpSpPr>
          <a:xfrm>
            <a:off x="7010401" y="4554806"/>
            <a:ext cx="4996146" cy="658000"/>
            <a:chOff x="5257800" y="3263706"/>
            <a:chExt cx="3747110" cy="493500"/>
          </a:xfrm>
        </p:grpSpPr>
        <p:sp>
          <p:nvSpPr>
            <p:cNvPr id="833" name="Google Shape;833;p45"/>
            <p:cNvSpPr txBox="1"/>
            <p:nvPr/>
          </p:nvSpPr>
          <p:spPr>
            <a:xfrm>
              <a:off x="5257800" y="3308575"/>
              <a:ext cx="3000000" cy="35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 b="1">
                  <a:solidFill>
                    <a:srgbClr val="333333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touch frost.txt </a:t>
              </a:r>
              <a:endParaRPr sz="1333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endParaRPr sz="1333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834" name="Google Shape;834;p45"/>
            <p:cNvSpPr txBox="1"/>
            <p:nvPr/>
          </p:nvSpPr>
          <p:spPr>
            <a:xfrm rot="21599505">
              <a:off x="6922310" y="3263706"/>
              <a:ext cx="2082600" cy="4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dirty="0">
                  <a:solidFill>
                    <a:srgbClr val="38761D"/>
                  </a:solidFill>
                  <a:highlight>
                    <a:schemeClr val="lt1"/>
                  </a:highlight>
                  <a:latin typeface="Economica"/>
                  <a:ea typeface="Economica"/>
                  <a:cs typeface="Economica"/>
                  <a:sym typeface="Economica"/>
                </a:rPr>
                <a:t>Create an empty text file called “</a:t>
              </a:r>
              <a:r>
                <a:rPr lang="en" dirty="0" err="1">
                  <a:solidFill>
                    <a:srgbClr val="38761D"/>
                  </a:solidFill>
                  <a:highlight>
                    <a:schemeClr val="lt1"/>
                  </a:highlight>
                  <a:latin typeface="Economica"/>
                  <a:ea typeface="Economica"/>
                  <a:cs typeface="Economica"/>
                  <a:sym typeface="Economica"/>
                </a:rPr>
                <a:t>frost.txt</a:t>
              </a:r>
              <a:r>
                <a:rPr lang="en" dirty="0">
                  <a:solidFill>
                    <a:srgbClr val="38761D"/>
                  </a:solidFill>
                  <a:highlight>
                    <a:schemeClr val="lt1"/>
                  </a:highlight>
                  <a:latin typeface="Economica"/>
                  <a:ea typeface="Economica"/>
                  <a:cs typeface="Economica"/>
                  <a:sym typeface="Economica"/>
                </a:rPr>
                <a:t>”</a:t>
              </a:r>
              <a:endParaRPr dirty="0"/>
            </a:p>
          </p:txBody>
        </p:sp>
      </p:grpSp>
      <p:grpSp>
        <p:nvGrpSpPr>
          <p:cNvPr id="835" name="Google Shape;835;p45"/>
          <p:cNvGrpSpPr/>
          <p:nvPr/>
        </p:nvGrpSpPr>
        <p:grpSpPr>
          <a:xfrm>
            <a:off x="1808801" y="5868700"/>
            <a:ext cx="2119900" cy="726667"/>
            <a:chOff x="1356600" y="4401525"/>
            <a:chExt cx="1589925" cy="545000"/>
          </a:xfrm>
        </p:grpSpPr>
        <p:grpSp>
          <p:nvGrpSpPr>
            <p:cNvPr id="836" name="Google Shape;836;p45"/>
            <p:cNvGrpSpPr/>
            <p:nvPr/>
          </p:nvGrpSpPr>
          <p:grpSpPr>
            <a:xfrm>
              <a:off x="2270750" y="4401525"/>
              <a:ext cx="675775" cy="545000"/>
              <a:chOff x="2118350" y="2420325"/>
              <a:chExt cx="675775" cy="545000"/>
            </a:xfrm>
          </p:grpSpPr>
          <p:pic>
            <p:nvPicPr>
              <p:cNvPr id="837" name="Google Shape;837;p45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118350" y="2420325"/>
                <a:ext cx="545000" cy="545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838" name="Google Shape;838;p45"/>
              <p:cNvSpPr txBox="1"/>
              <p:nvPr/>
            </p:nvSpPr>
            <p:spPr>
              <a:xfrm>
                <a:off x="2136525" y="2517351"/>
                <a:ext cx="6576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r>
                  <a:rPr lang="en" sz="1333">
                    <a:solidFill>
                      <a:srgbClr val="38761D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data</a:t>
                </a:r>
                <a:endParaRPr sz="1333"/>
              </a:p>
            </p:txBody>
          </p:sp>
        </p:grpSp>
        <p:cxnSp>
          <p:nvCxnSpPr>
            <p:cNvPr id="839" name="Google Shape;839;p45"/>
            <p:cNvCxnSpPr/>
            <p:nvPr/>
          </p:nvCxnSpPr>
          <p:spPr>
            <a:xfrm>
              <a:off x="1356600" y="4447050"/>
              <a:ext cx="871200" cy="17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40" name="Google Shape;840;p45"/>
          <p:cNvGrpSpPr/>
          <p:nvPr/>
        </p:nvGrpSpPr>
        <p:grpSpPr>
          <a:xfrm>
            <a:off x="3928701" y="6262267"/>
            <a:ext cx="1320967" cy="410000"/>
            <a:chOff x="2946525" y="4696700"/>
            <a:chExt cx="990725" cy="307500"/>
          </a:xfrm>
        </p:grpSpPr>
        <p:sp>
          <p:nvSpPr>
            <p:cNvPr id="841" name="Google Shape;841;p45"/>
            <p:cNvSpPr txBox="1"/>
            <p:nvPr/>
          </p:nvSpPr>
          <p:spPr>
            <a:xfrm>
              <a:off x="3108950" y="4696700"/>
              <a:ext cx="828300" cy="30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en" sz="1333">
                  <a:solidFill>
                    <a:srgbClr val="38761D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frost.txt</a:t>
              </a:r>
              <a:endParaRPr sz="2400">
                <a:solidFill>
                  <a:srgbClr val="38761D"/>
                </a:solidFill>
              </a:endParaRPr>
            </a:p>
          </p:txBody>
        </p:sp>
        <p:cxnSp>
          <p:nvCxnSpPr>
            <p:cNvPr id="842" name="Google Shape;842;p45"/>
            <p:cNvCxnSpPr>
              <a:stCxn id="838" idx="3"/>
            </p:cNvCxnSpPr>
            <p:nvPr/>
          </p:nvCxnSpPr>
          <p:spPr>
            <a:xfrm>
              <a:off x="2946525" y="4698651"/>
              <a:ext cx="576600" cy="74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39CBBF01-218E-BC47-B953-7C807DFB54FD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1776510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46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The </a:t>
            </a:r>
            <a:r>
              <a:rPr lang="en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r>
              <a:rPr lang="en" dirty="0"/>
              <a:t> command</a:t>
            </a:r>
            <a:endParaRPr dirty="0"/>
          </a:p>
          <a:p>
            <a:r>
              <a:rPr lang="en" sz="2400" dirty="0"/>
              <a:t>(peak at the first n lines in an input file or stream)</a:t>
            </a:r>
            <a:endParaRPr sz="2400" dirty="0"/>
          </a:p>
        </p:txBody>
      </p:sp>
      <p:sp>
        <p:nvSpPr>
          <p:cNvPr id="848" name="Google Shape;848;p46"/>
          <p:cNvSpPr txBox="1"/>
          <p:nvPr/>
        </p:nvSpPr>
        <p:spPr>
          <a:xfrm>
            <a:off x="335602" y="2218833"/>
            <a:ext cx="4910000" cy="21400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Hello world!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Goodbye world!</a:t>
            </a: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49" name="Google Shape;849;p46"/>
          <p:cNvSpPr txBox="1"/>
          <p:nvPr/>
        </p:nvSpPr>
        <p:spPr>
          <a:xfrm>
            <a:off x="203200" y="1286633"/>
            <a:ext cx="4000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The contents of </a:t>
            </a:r>
            <a:r>
              <a:rPr lang="en" sz="1333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test.txt</a:t>
            </a:r>
            <a:endParaRPr lang="en" sz="1333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cat </a:t>
            </a:r>
            <a:r>
              <a:rPr lang="en" sz="1333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test.txt</a:t>
            </a:r>
            <a:endParaRPr sz="1333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50" name="Google Shape;850;p46"/>
          <p:cNvSpPr txBox="1"/>
          <p:nvPr/>
        </p:nvSpPr>
        <p:spPr>
          <a:xfrm>
            <a:off x="6515533" y="2030200"/>
            <a:ext cx="4910000" cy="11084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Hello world!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</a:p>
        </p:txBody>
      </p:sp>
      <p:sp>
        <p:nvSpPr>
          <p:cNvPr id="851" name="Google Shape;851;p46"/>
          <p:cNvSpPr txBox="1"/>
          <p:nvPr/>
        </p:nvSpPr>
        <p:spPr>
          <a:xfrm>
            <a:off x="6502400" y="1286633"/>
            <a:ext cx="4000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head -n 5 </a:t>
            </a:r>
            <a:r>
              <a:rPr lang="en" sz="1333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test.txt</a:t>
            </a:r>
            <a:endParaRPr sz="1333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52" name="Google Shape;852;p46"/>
          <p:cNvSpPr txBox="1"/>
          <p:nvPr/>
        </p:nvSpPr>
        <p:spPr>
          <a:xfrm>
            <a:off x="6515533" y="4172200"/>
            <a:ext cx="4910000" cy="21400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Hello world!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</a:p>
        </p:txBody>
      </p:sp>
      <p:sp>
        <p:nvSpPr>
          <p:cNvPr id="853" name="Google Shape;853;p46"/>
          <p:cNvSpPr txBox="1"/>
          <p:nvPr/>
        </p:nvSpPr>
        <p:spPr>
          <a:xfrm>
            <a:off x="6502400" y="3420233"/>
            <a:ext cx="4000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head -n 10 </a:t>
            </a:r>
            <a:r>
              <a:rPr lang="en" sz="1333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test.txt</a:t>
            </a:r>
            <a:endParaRPr lang="en" sz="1333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(notice how the last line -- line 11 – is not printed here)</a:t>
            </a:r>
            <a:endParaRPr sz="1333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08421D-88B5-7A46-9EB2-03F6118A4A6E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39077349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47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/>
              <a:t>The </a:t>
            </a: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r>
              <a:rPr lang="en"/>
              <a:t> command</a:t>
            </a:r>
            <a:endParaRPr/>
          </a:p>
          <a:p>
            <a:r>
              <a:rPr lang="en" sz="2400"/>
              <a:t>(peak at the first n lines in an input file or stream)</a:t>
            </a:r>
            <a:endParaRPr sz="2400"/>
          </a:p>
        </p:txBody>
      </p:sp>
      <p:sp>
        <p:nvSpPr>
          <p:cNvPr id="859" name="Google Shape;859;p47"/>
          <p:cNvSpPr txBox="1"/>
          <p:nvPr/>
        </p:nvSpPr>
        <p:spPr>
          <a:xfrm>
            <a:off x="216333" y="1956921"/>
            <a:ext cx="4910000" cy="21400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Hello world!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Goodbye world!</a:t>
            </a:r>
          </a:p>
        </p:txBody>
      </p:sp>
      <p:sp>
        <p:nvSpPr>
          <p:cNvPr id="860" name="Google Shape;860;p47"/>
          <p:cNvSpPr txBox="1"/>
          <p:nvPr/>
        </p:nvSpPr>
        <p:spPr>
          <a:xfrm>
            <a:off x="203200" y="1286633"/>
            <a:ext cx="4000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The contents of </a:t>
            </a:r>
            <a:r>
              <a:rPr lang="en" sz="1333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test.txt</a:t>
            </a:r>
            <a:endParaRPr sz="1333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61" name="Google Shape;861;p47"/>
          <p:cNvSpPr txBox="1"/>
          <p:nvPr/>
        </p:nvSpPr>
        <p:spPr>
          <a:xfrm>
            <a:off x="6515533" y="2030200"/>
            <a:ext cx="4910000" cy="11084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Hello world!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</a:p>
        </p:txBody>
      </p:sp>
      <p:sp>
        <p:nvSpPr>
          <p:cNvPr id="862" name="Google Shape;862;p47"/>
          <p:cNvSpPr txBox="1"/>
          <p:nvPr/>
        </p:nvSpPr>
        <p:spPr>
          <a:xfrm>
            <a:off x="6502400" y="1286633"/>
            <a:ext cx="4000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head -n 5 </a:t>
            </a:r>
            <a:r>
              <a:rPr lang="en" sz="1333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test.txt</a:t>
            </a:r>
            <a:endParaRPr sz="1333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63" name="Google Shape;863;p47"/>
          <p:cNvSpPr txBox="1"/>
          <p:nvPr/>
        </p:nvSpPr>
        <p:spPr>
          <a:xfrm>
            <a:off x="6515533" y="4172200"/>
            <a:ext cx="4910000" cy="21400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Hello world!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</a:p>
        </p:txBody>
      </p:sp>
      <p:sp>
        <p:nvSpPr>
          <p:cNvPr id="864" name="Google Shape;864;p47"/>
          <p:cNvSpPr txBox="1"/>
          <p:nvPr/>
        </p:nvSpPr>
        <p:spPr>
          <a:xfrm>
            <a:off x="6502400" y="3420233"/>
            <a:ext cx="4000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head -n 10 </a:t>
            </a:r>
            <a:r>
              <a:rPr lang="en" sz="1333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test.txt</a:t>
            </a:r>
            <a:endParaRPr sz="1333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65" name="Google Shape;865;p47"/>
          <p:cNvSpPr txBox="1"/>
          <p:nvPr/>
        </p:nvSpPr>
        <p:spPr>
          <a:xfrm rot="-626">
            <a:off x="3937233" y="4925557"/>
            <a:ext cx="21968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Important!</a:t>
            </a:r>
            <a:endParaRPr sz="16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endParaRPr sz="24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Each line ends with a special, hidden character called the newline (</a:t>
            </a:r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lang="en" sz="16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) character.</a:t>
            </a:r>
            <a:endParaRPr sz="16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endParaRPr sz="24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This is how “head” </a:t>
            </a:r>
            <a:r>
              <a:rPr lang="en" b="1" i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knows</a:t>
            </a:r>
            <a:r>
              <a:rPr lang="en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where the lines start and end.</a:t>
            </a:r>
            <a:endParaRPr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866" name="Google Shape;866;p47"/>
          <p:cNvCxnSpPr/>
          <p:nvPr/>
        </p:nvCxnSpPr>
        <p:spPr>
          <a:xfrm rot="10800000">
            <a:off x="3975533" y="3204200"/>
            <a:ext cx="744800" cy="4496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67" name="Google Shape;867;p47"/>
          <p:cNvSpPr txBox="1"/>
          <p:nvPr/>
        </p:nvSpPr>
        <p:spPr>
          <a:xfrm>
            <a:off x="3365933" y="1956921"/>
            <a:ext cx="431600" cy="2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1200" dirty="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1200" dirty="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868" name="Google Shape;868;p47"/>
          <p:cNvCxnSpPr/>
          <p:nvPr/>
        </p:nvCxnSpPr>
        <p:spPr>
          <a:xfrm flipH="1">
            <a:off x="7503167" y="996600"/>
            <a:ext cx="896000" cy="5664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69" name="Google Shape;869;p47"/>
          <p:cNvSpPr txBox="1"/>
          <p:nvPr/>
        </p:nvSpPr>
        <p:spPr>
          <a:xfrm rot="-822">
            <a:off x="8549133" y="628209"/>
            <a:ext cx="33476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4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-n is an </a:t>
            </a:r>
            <a:r>
              <a:rPr lang="en" sz="1400" b="1" u="sng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argument</a:t>
            </a:r>
            <a:r>
              <a:rPr lang="en" sz="14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or </a:t>
            </a:r>
            <a:r>
              <a:rPr lang="en" sz="1400" b="1" u="sng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parameter</a:t>
            </a:r>
            <a:r>
              <a:rPr lang="en" sz="14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to the head command that modulates its behavior. In this case to report the first 5 lines instead of the first 10, which is the </a:t>
            </a:r>
            <a:r>
              <a:rPr lang="en" sz="1400" b="1" u="sng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default</a:t>
            </a:r>
            <a:r>
              <a:rPr lang="en" sz="14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behavior</a:t>
            </a:r>
            <a:endParaRPr sz="1400" b="1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C50801-F243-804D-A776-2B4BEBD63C30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2684269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C2D99-A2BA-C743-9C28-3F8F66D71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3221" y="2103437"/>
            <a:ext cx="10515600" cy="1325563"/>
          </a:xfrm>
        </p:spPr>
        <p:txBody>
          <a:bodyPr/>
          <a:lstStyle/>
          <a:p>
            <a:r>
              <a:rPr lang="en-US" dirty="0"/>
              <a:t>Access the slides and files here: </a:t>
            </a:r>
            <a:br>
              <a:rPr lang="en-US" dirty="0"/>
            </a:br>
            <a:r>
              <a:rPr lang="en-US" dirty="0"/>
              <a:t>	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53121B-F976-974C-8963-03F6AF4F9F81}"/>
              </a:ext>
            </a:extLst>
          </p:cNvPr>
          <p:cNvSpPr/>
          <p:nvPr/>
        </p:nvSpPr>
        <p:spPr>
          <a:xfrm>
            <a:off x="1316390" y="3038855"/>
            <a:ext cx="955922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hlinkClick r:id="rId2"/>
              </a:rPr>
              <a:t>https://github.com/j-berg/rutter_lab_coding_bootcamp</a:t>
            </a: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E11636-F074-7243-9394-FAA18EA83F11}"/>
              </a:ext>
            </a:extLst>
          </p:cNvPr>
          <p:cNvSpPr txBox="1"/>
          <p:nvPr/>
        </p:nvSpPr>
        <p:spPr>
          <a:xfrm>
            <a:off x="4607740" y="4189716"/>
            <a:ext cx="2976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 go to Lab Info on fileserver</a:t>
            </a:r>
          </a:p>
        </p:txBody>
      </p:sp>
    </p:spTree>
    <p:extLst>
      <p:ext uri="{BB962C8B-B14F-4D97-AF65-F5344CB8AC3E}">
        <p14:creationId xmlns:p14="http://schemas.microsoft.com/office/powerpoint/2010/main" val="22874545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xfrm>
            <a:off x="653667" y="-619000"/>
            <a:ext cx="10899200" cy="5454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400" dirty="0"/>
              <a:t>Convention: The "$" at the beginning of each command represents the shell prompt. Don't copy/paste it.</a:t>
            </a:r>
            <a:endParaRPr sz="4400" dirty="0"/>
          </a:p>
        </p:txBody>
      </p:sp>
      <p:sp>
        <p:nvSpPr>
          <p:cNvPr id="123" name="Google Shape;123;p19"/>
          <p:cNvSpPr txBox="1"/>
          <p:nvPr/>
        </p:nvSpPr>
        <p:spPr>
          <a:xfrm>
            <a:off x="820867" y="4093733"/>
            <a:ext cx="58624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head -n 10 frost.txt</a:t>
            </a:r>
            <a:endParaRPr sz="32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24" name="Google Shape;124;p19"/>
          <p:cNvCxnSpPr/>
          <p:nvPr/>
        </p:nvCxnSpPr>
        <p:spPr>
          <a:xfrm rot="10800000">
            <a:off x="1208800" y="4990800"/>
            <a:ext cx="587200" cy="7080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7454C3E-6B15-8247-B2F8-6CCFFC939ABC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5504742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9879200" cy="5454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8000"/>
              <a:t>What do you think the </a:t>
            </a:r>
            <a:r>
              <a:rPr lang="en" sz="8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tail</a:t>
            </a:r>
            <a:r>
              <a:rPr lang="en" sz="8000"/>
              <a:t> command does?</a:t>
            </a:r>
            <a:endParaRPr sz="80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01CB68-C252-6448-9074-3E5E78B894C7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582291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>
            <a:spLocks noGrp="1"/>
          </p:cNvSpPr>
          <p:nvPr>
            <p:ph type="title"/>
          </p:nvPr>
        </p:nvSpPr>
        <p:spPr>
          <a:xfrm>
            <a:off x="383933" y="398400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The </a:t>
            </a:r>
            <a:r>
              <a:rPr lang="en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r>
              <a:rPr lang="en" dirty="0"/>
              <a:t> command</a:t>
            </a:r>
            <a:endParaRPr dirty="0"/>
          </a:p>
          <a:p>
            <a:r>
              <a:rPr lang="en" sz="2400" dirty="0"/>
              <a:t>(report every line in an input file or stream)</a:t>
            </a:r>
            <a:endParaRPr sz="2400" dirty="0"/>
          </a:p>
        </p:txBody>
      </p:sp>
      <p:sp>
        <p:nvSpPr>
          <p:cNvPr id="151" name="Google Shape;151;p22"/>
          <p:cNvSpPr txBox="1"/>
          <p:nvPr/>
        </p:nvSpPr>
        <p:spPr>
          <a:xfrm>
            <a:off x="2857933" y="2749800"/>
            <a:ext cx="6412800" cy="2283376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Hello world!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Goodbye world!</a:t>
            </a:r>
          </a:p>
          <a:p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2" name="Google Shape;152;p22"/>
          <p:cNvSpPr txBox="1"/>
          <p:nvPr/>
        </p:nvSpPr>
        <p:spPr>
          <a:xfrm>
            <a:off x="2844800" y="1997833"/>
            <a:ext cx="4000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133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cat </a:t>
            </a:r>
            <a:r>
              <a:rPr lang="en" sz="2133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test.txt</a:t>
            </a:r>
            <a:endParaRPr sz="2133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679629-93F7-774A-B86A-B0C13AB214B2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42315296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405613" y="675087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5867" dirty="0"/>
              <a:t>The </a:t>
            </a:r>
            <a:r>
              <a:rPr lang="en" sz="5867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r>
              <a:rPr lang="en" sz="5867" dirty="0"/>
              <a:t> command: add line numbers with </a:t>
            </a:r>
            <a:r>
              <a:rPr lang="en" sz="5867" dirty="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-n</a:t>
            </a:r>
            <a:endParaRPr sz="5867" dirty="0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2400" dirty="0"/>
              <a:t>(report every line in an input file or stream)</a:t>
            </a:r>
            <a:endParaRPr sz="2400" dirty="0"/>
          </a:p>
        </p:txBody>
      </p:sp>
      <p:sp>
        <p:nvSpPr>
          <p:cNvPr id="158" name="Google Shape;158;p23"/>
          <p:cNvSpPr txBox="1"/>
          <p:nvPr/>
        </p:nvSpPr>
        <p:spPr>
          <a:xfrm>
            <a:off x="2857933" y="2749800"/>
            <a:ext cx="7713600" cy="28296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	Hello world!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	1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	2	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4	3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	4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6	5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7	6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8	7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9	8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10	9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11	Goodbye world!</a:t>
            </a:r>
          </a:p>
          <a:p>
            <a:pPr>
              <a:buClr>
                <a:schemeClr val="dk1"/>
              </a:buClr>
              <a:buSzPts val="1100"/>
            </a:pPr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9" name="Google Shape;159;p23"/>
          <p:cNvSpPr txBox="1"/>
          <p:nvPr/>
        </p:nvSpPr>
        <p:spPr>
          <a:xfrm>
            <a:off x="2844800" y="1997833"/>
            <a:ext cx="4000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133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cat </a:t>
            </a:r>
            <a:r>
              <a:rPr lang="en" sz="2133" b="1" dirty="0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-n</a:t>
            </a:r>
            <a:r>
              <a:rPr lang="en" sz="2133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2133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test.txt</a:t>
            </a:r>
            <a:endParaRPr sz="2133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6D9F3A-B21C-024B-922E-1F0CC39CDAEA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8380528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The </a:t>
            </a:r>
            <a:r>
              <a:rPr lang="en" dirty="0" err="1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wc</a:t>
            </a:r>
            <a:r>
              <a:rPr lang="en" dirty="0"/>
              <a:t> command</a:t>
            </a:r>
            <a:endParaRPr dirty="0"/>
          </a:p>
          <a:p>
            <a:r>
              <a:rPr lang="en" sz="2400" dirty="0"/>
              <a:t>(count the lines, words, and bytes in a file or stream)</a:t>
            </a:r>
            <a:endParaRPr sz="2400" dirty="0"/>
          </a:p>
        </p:txBody>
      </p:sp>
      <p:sp>
        <p:nvSpPr>
          <p:cNvPr id="172" name="Google Shape;172;p25"/>
          <p:cNvSpPr txBox="1"/>
          <p:nvPr/>
        </p:nvSpPr>
        <p:spPr>
          <a:xfrm>
            <a:off x="7010400" y="25826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1333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wc</a:t>
            </a:r>
            <a:r>
              <a:rPr lang="en" sz="1333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333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test.txt</a:t>
            </a:r>
            <a:endParaRPr sz="1333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 dirty="0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12   13 47 </a:t>
            </a:r>
            <a:r>
              <a:rPr lang="en" sz="1333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test.txt</a:t>
            </a:r>
            <a:endParaRPr sz="1333" b="1" dirty="0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3" name="Google Shape;173;p25"/>
          <p:cNvSpPr txBox="1"/>
          <p:nvPr/>
        </p:nvSpPr>
        <p:spPr>
          <a:xfrm rot="-591">
            <a:off x="9580239" y="24357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How many lines words and bytes (characters) in </a:t>
            </a:r>
            <a:r>
              <a:rPr lang="en" b="1" dirty="0" err="1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test.txt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?</a:t>
            </a:r>
            <a:endParaRPr dirty="0"/>
          </a:p>
        </p:txBody>
      </p:sp>
      <p:sp>
        <p:nvSpPr>
          <p:cNvPr id="174" name="Google Shape;174;p25"/>
          <p:cNvSpPr txBox="1"/>
          <p:nvPr/>
        </p:nvSpPr>
        <p:spPr>
          <a:xfrm>
            <a:off x="7010400" y="38018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1333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wc</a:t>
            </a:r>
            <a:r>
              <a:rPr lang="en" sz="1333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-l </a:t>
            </a:r>
            <a:r>
              <a:rPr lang="en" sz="1333" b="1" dirty="0" err="1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test.txt</a:t>
            </a:r>
            <a:endParaRPr sz="1333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 dirty="0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12 </a:t>
            </a:r>
            <a:r>
              <a:rPr lang="en" sz="1333" b="1" dirty="0" err="1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test.txt</a:t>
            </a:r>
            <a:endParaRPr sz="1333" b="1" dirty="0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5" name="Google Shape;175;p25"/>
          <p:cNvSpPr txBox="1"/>
          <p:nvPr/>
        </p:nvSpPr>
        <p:spPr>
          <a:xfrm rot="-591">
            <a:off x="9580239" y="36549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How many lines (</a:t>
            </a:r>
            <a:r>
              <a:rPr lang="en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-l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) in </a:t>
            </a:r>
            <a:r>
              <a:rPr lang="en" b="1" dirty="0" err="1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test.txt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?</a:t>
            </a:r>
            <a:endParaRPr dirty="0"/>
          </a:p>
        </p:txBody>
      </p:sp>
      <p:sp>
        <p:nvSpPr>
          <p:cNvPr id="176" name="Google Shape;176;p25"/>
          <p:cNvSpPr txBox="1"/>
          <p:nvPr/>
        </p:nvSpPr>
        <p:spPr>
          <a:xfrm>
            <a:off x="317933" y="2749800"/>
            <a:ext cx="6412800" cy="2386743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Hello world!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4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6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7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8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9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Goodbye world!</a:t>
            </a:r>
          </a:p>
          <a:p>
            <a:endParaRPr sz="1200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7" name="Google Shape;177;p25"/>
          <p:cNvSpPr txBox="1"/>
          <p:nvPr/>
        </p:nvSpPr>
        <p:spPr>
          <a:xfrm>
            <a:off x="304800" y="1997833"/>
            <a:ext cx="4000000" cy="8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cat </a:t>
            </a:r>
            <a:r>
              <a:rPr lang="en" sz="1333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test.txt</a:t>
            </a:r>
            <a:endParaRPr sz="1333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8" name="Google Shape;178;p25"/>
          <p:cNvSpPr txBox="1"/>
          <p:nvPr/>
        </p:nvSpPr>
        <p:spPr>
          <a:xfrm>
            <a:off x="7010400" y="4817833"/>
            <a:ext cx="4000000" cy="4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333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1333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wc</a:t>
            </a:r>
            <a:r>
              <a:rPr lang="en" sz="1333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-c </a:t>
            </a:r>
            <a:r>
              <a:rPr lang="en" sz="1333" b="1" dirty="0" err="1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test.txt</a:t>
            </a:r>
            <a:endParaRPr sz="1333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r>
              <a:rPr lang="en" sz="1333" b="1" dirty="0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47 </a:t>
            </a:r>
            <a:r>
              <a:rPr lang="en" sz="1333" b="1" dirty="0" err="1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test.txt</a:t>
            </a:r>
            <a:endParaRPr sz="1333" b="1" dirty="0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9" name="Google Shape;179;p25"/>
          <p:cNvSpPr txBox="1"/>
          <p:nvPr/>
        </p:nvSpPr>
        <p:spPr>
          <a:xfrm rot="-591">
            <a:off x="9580239" y="4670983"/>
            <a:ext cx="23260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How many characters (</a:t>
            </a:r>
            <a:r>
              <a:rPr lang="en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-c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) in </a:t>
            </a:r>
            <a:r>
              <a:rPr lang="en" b="1" dirty="0" err="1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test.txt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?</a:t>
            </a:r>
            <a:endParaRPr dirty="0"/>
          </a:p>
        </p:txBody>
      </p:sp>
      <p:sp>
        <p:nvSpPr>
          <p:cNvPr id="180" name="Google Shape;180;p25"/>
          <p:cNvSpPr txBox="1"/>
          <p:nvPr/>
        </p:nvSpPr>
        <p:spPr>
          <a:xfrm rot="-580">
            <a:off x="7040227" y="5686783"/>
            <a:ext cx="4745600" cy="6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b="1" u="sng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Think</a:t>
            </a:r>
            <a:r>
              <a:rPr lang="en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: Is this the same as the number of nucleotides in the sequence?</a:t>
            </a:r>
            <a:endParaRPr b="1" dirty="0"/>
          </a:p>
        </p:txBody>
      </p:sp>
      <p:cxnSp>
        <p:nvCxnSpPr>
          <p:cNvPr id="181" name="Google Shape;181;p25"/>
          <p:cNvCxnSpPr>
            <a:stCxn id="180" idx="0"/>
          </p:cNvCxnSpPr>
          <p:nvPr/>
        </p:nvCxnSpPr>
        <p:spPr>
          <a:xfrm rot="10800000">
            <a:off x="8704227" y="5216383"/>
            <a:ext cx="708800" cy="4704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68D4C09-7230-0042-BDA8-C6E410EDB908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32873061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EA5F0-C3F6-7846-9384-096B2D6E4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A993B-AAE1-984E-94BA-A3929EBDF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old-fashioned way of text editing</a:t>
            </a:r>
          </a:p>
          <a:p>
            <a:r>
              <a:rPr lang="en-US" dirty="0"/>
              <a:t>Can be tricky and annoying, but at times useful</a:t>
            </a:r>
          </a:p>
          <a:p>
            <a:r>
              <a:rPr lang="en-US" dirty="0"/>
              <a:t>We will use this again in the future and get more practice with it</a:t>
            </a:r>
          </a:p>
        </p:txBody>
      </p:sp>
    </p:spTree>
    <p:extLst>
      <p:ext uri="{BB962C8B-B14F-4D97-AF65-F5344CB8AC3E}">
        <p14:creationId xmlns:p14="http://schemas.microsoft.com/office/powerpoint/2010/main" val="8157086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3FD97-2125-2642-BC5B-246A36CEA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Diving into Vim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1A91B-9E90-804B-8575-3ECDEEDC6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$ vim </a:t>
            </a:r>
            <a:r>
              <a:rPr lang="en-US" sz="2000" dirty="0" err="1"/>
              <a:t>text.txt</a:t>
            </a:r>
            <a:r>
              <a:rPr lang="en-US" sz="2000" dirty="0"/>
              <a:t> &lt;-- let’s write new file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Commands: </a:t>
            </a:r>
          </a:p>
          <a:p>
            <a:r>
              <a:rPr lang="en-US" sz="2000" dirty="0"/>
              <a:t>You will start in viewer mode</a:t>
            </a:r>
          </a:p>
          <a:p>
            <a:r>
              <a:rPr lang="en-US" sz="2000" dirty="0"/>
              <a:t>Tap “d” twice = delete a line </a:t>
            </a:r>
          </a:p>
          <a:p>
            <a:r>
              <a:rPr lang="en-US" sz="2000" dirty="0"/>
              <a:t>Arrow keys to move cursor</a:t>
            </a:r>
          </a:p>
          <a:p>
            <a:r>
              <a:rPr lang="en-US" sz="2000" dirty="0"/>
              <a:t>Tap “</a:t>
            </a:r>
            <a:r>
              <a:rPr lang="en-US" sz="2000" dirty="0" err="1"/>
              <a:t>i</a:t>
            </a:r>
            <a:r>
              <a:rPr lang="en-US" sz="2000" dirty="0"/>
              <a:t>” to enter editor mode</a:t>
            </a:r>
          </a:p>
          <a:p>
            <a:r>
              <a:rPr lang="en-US" sz="2000" dirty="0"/>
              <a:t>Write your code </a:t>
            </a:r>
          </a:p>
          <a:p>
            <a:r>
              <a:rPr lang="en-US" sz="2000" dirty="0"/>
              <a:t>Press escape to exit editor mode</a:t>
            </a:r>
          </a:p>
          <a:p>
            <a:r>
              <a:rPr lang="en-US" sz="2000" dirty="0"/>
              <a:t>Type “:</a:t>
            </a:r>
            <a:r>
              <a:rPr lang="en-US" sz="2000" dirty="0" err="1"/>
              <a:t>wq</a:t>
            </a:r>
            <a:r>
              <a:rPr lang="en-US" sz="2000" dirty="0"/>
              <a:t>” to save (write) and quit</a:t>
            </a:r>
          </a:p>
          <a:p>
            <a:r>
              <a:rPr lang="en-US" sz="2000" dirty="0"/>
              <a:t>Type “:q” to quit without saving</a:t>
            </a:r>
          </a:p>
          <a:p>
            <a:r>
              <a:rPr lang="en-US" sz="2000" dirty="0"/>
              <a:t>If you made changes and want to quit without saving, you will need to use “:q!”</a:t>
            </a:r>
          </a:p>
          <a:p>
            <a:pPr lvl="1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856239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C405B-274A-D04B-879F-197E40747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347368-E06E-4447-A498-169EAE35C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 commands </a:t>
            </a:r>
            <a:r>
              <a:rPr lang="en-US"/>
              <a:t>from today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123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8" descr="Untitle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4833" y="1772944"/>
            <a:ext cx="7428267" cy="359261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415600" y="386266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5400" dirty="0"/>
              <a:t>Comp. biology was born in the 1960s</a:t>
            </a:r>
            <a:endParaRPr sz="5400" dirty="0"/>
          </a:p>
        </p:txBody>
      </p:sp>
      <p:sp>
        <p:nvSpPr>
          <p:cNvPr id="94" name="Google Shape;94;p18"/>
          <p:cNvSpPr txBox="1"/>
          <p:nvPr/>
        </p:nvSpPr>
        <p:spPr>
          <a:xfrm>
            <a:off x="4444833" y="6198033"/>
            <a:ext cx="76624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r"/>
            <a:r>
              <a:rPr lang="en" sz="2400">
                <a:latin typeface="Economica"/>
                <a:ea typeface="Economica"/>
                <a:cs typeface="Economica"/>
                <a:sym typeface="Economica"/>
              </a:rPr>
              <a:t>Joel Hagen, “The origins of bioinformatics”, NRG, Dec. 2000</a:t>
            </a:r>
            <a:endParaRPr sz="240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95" name="Google Shape;95;p18"/>
          <p:cNvSpPr txBox="1"/>
          <p:nvPr/>
        </p:nvSpPr>
        <p:spPr>
          <a:xfrm>
            <a:off x="212400" y="1736500"/>
            <a:ext cx="3919200" cy="4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609585" indent="-457189"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Expanding collection of amino acid sequences in the 1960s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609585" indent="-457189"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Need for computational power to answer questions and study protein biology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609585" indent="-457189"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Scarcity of academic computers was no longer a major problem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B6A096-58B0-4A49-85C1-C73DBD12D915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2965658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8733" y="1056072"/>
            <a:ext cx="4000000" cy="40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6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What is Unix?</a:t>
            </a:r>
            <a:endParaRPr dirty="0"/>
          </a:p>
        </p:txBody>
      </p:sp>
      <p:sp>
        <p:nvSpPr>
          <p:cNvPr id="176" name="Google Shape;176;p26"/>
          <p:cNvSpPr txBox="1"/>
          <p:nvPr/>
        </p:nvSpPr>
        <p:spPr>
          <a:xfrm>
            <a:off x="216333" y="1429000"/>
            <a:ext cx="7662400" cy="4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Definition 1: </a:t>
            </a: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Unix is not an acronym; it is a pun on "Multics". Multics was a large multi-user operating system that was being developed at Bell Labs shortly before Unix was created in the early '70s. Brian Kernighan is credited with the name.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2400" b="1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Definition 2:</a:t>
            </a: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 Where computational genomics is done.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2400" b="1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Definition 3</a:t>
            </a: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: Your dear friend.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77" name="Google Shape;177;p26"/>
          <p:cNvSpPr txBox="1"/>
          <p:nvPr/>
        </p:nvSpPr>
        <p:spPr>
          <a:xfrm>
            <a:off x="4444833" y="6198033"/>
            <a:ext cx="76624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r"/>
            <a:r>
              <a:rPr lang="en" sz="1400" dirty="0">
                <a:latin typeface="Economica"/>
                <a:ea typeface="Economica"/>
                <a:cs typeface="Economica"/>
                <a:sym typeface="Economica"/>
              </a:rPr>
              <a:t>Recommended reading: “The Evolution of the Unix Time-sharing system”, Dennis M. Ritchie </a:t>
            </a:r>
            <a:r>
              <a:rPr lang="en" sz="1400" dirty="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https://</a:t>
            </a:r>
            <a:r>
              <a:rPr lang="en" sz="1400" dirty="0" err="1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pdfs.semanticscholar.org</a:t>
            </a:r>
            <a:r>
              <a:rPr lang="en" sz="1400" dirty="0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/f64f/6e66da16e93ebf4221fc8915b2420fd56b66.pdf</a:t>
            </a:r>
            <a:endParaRPr sz="1400" dirty="0"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8FBE31-A45B-134D-9B33-66368E60321A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888807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Unix history</a:t>
            </a:r>
            <a:endParaRPr dirty="0"/>
          </a:p>
        </p:txBody>
      </p:sp>
      <p:pic>
        <p:nvPicPr>
          <p:cNvPr id="183" name="Google Shape;18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1883" y="1704567"/>
            <a:ext cx="4274517" cy="3422948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7"/>
          <p:cNvSpPr txBox="1"/>
          <p:nvPr/>
        </p:nvSpPr>
        <p:spPr>
          <a:xfrm>
            <a:off x="108700" y="1999900"/>
            <a:ext cx="7544430" cy="4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609585" indent="-457189"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Initial file system, command interpreter (shell), and process management started by Ken Thompson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609585" indent="-457189"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Device files and further development from Dennis Ritchie, as well as McIlroy and </a:t>
            </a:r>
            <a:r>
              <a:rPr lang="en" sz="2400" dirty="0" err="1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Ossanna</a:t>
            </a: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 (to a lesser degree)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609585" indent="-457189"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Vast array of simple, dependable tools that each do one simple task.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609585" indent="-457189"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By combining these tools, one can conduct rather sophisticated analyses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609585" indent="-457189"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Wildly popular platform for high performance computing. Supports parallelism.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609585" indent="-457189"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SunOS/Solaris, IBM's AIX, Hewlett-Packard HP-UX, OSX, Linux, Android, etc.</a:t>
            </a:r>
            <a:endParaRPr sz="2400" b="1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85" name="Google Shape;185;p27"/>
          <p:cNvSpPr txBox="1"/>
          <p:nvPr/>
        </p:nvSpPr>
        <p:spPr>
          <a:xfrm>
            <a:off x="3414733" y="6200100"/>
            <a:ext cx="8701200" cy="5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r"/>
            <a:r>
              <a:rPr lang="en" sz="1600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Credit:https</a:t>
            </a:r>
            <a:r>
              <a:rPr lang="en" sz="16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://</a:t>
            </a:r>
            <a:r>
              <a:rPr lang="en" sz="1600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en.wikipedia.org</a:t>
            </a:r>
            <a:r>
              <a:rPr lang="en" sz="16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/wiki/</a:t>
            </a:r>
            <a:r>
              <a:rPr lang="en" sz="1600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History_of_Unix</a:t>
            </a:r>
            <a:endParaRPr sz="1600" dirty="0"/>
          </a:p>
        </p:txBody>
      </p:sp>
      <p:sp>
        <p:nvSpPr>
          <p:cNvPr id="186" name="Google Shape;186;p27"/>
          <p:cNvSpPr txBox="1"/>
          <p:nvPr/>
        </p:nvSpPr>
        <p:spPr>
          <a:xfrm>
            <a:off x="8179318" y="881125"/>
            <a:ext cx="3936615" cy="8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6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Ken Thompson (sitting) and Dennis Ritchie working together at a PDP-11</a:t>
            </a:r>
            <a:endParaRPr sz="1600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6E0412-C34D-644A-9FA5-2F370D05D84C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2931793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7838400" cy="5454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/>
              <a:t>Unix basics</a:t>
            </a: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C83772-3EF8-2C42-A198-B08D1C5D5E3E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2501461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9"/>
          <p:cNvSpPr txBox="1">
            <a:spLocks noGrp="1"/>
          </p:cNvSpPr>
          <p:nvPr>
            <p:ph type="title"/>
          </p:nvPr>
        </p:nvSpPr>
        <p:spPr>
          <a:xfrm>
            <a:off x="415600" y="86200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Connecting to a Unix computer via the terminal</a:t>
            </a:r>
            <a:endParaRPr/>
          </a:p>
        </p:txBody>
      </p:sp>
      <p:pic>
        <p:nvPicPr>
          <p:cNvPr id="197" name="Google Shape;19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1199" y="1671585"/>
            <a:ext cx="5629601" cy="3514829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9"/>
          <p:cNvSpPr txBox="1"/>
          <p:nvPr/>
        </p:nvSpPr>
        <p:spPr>
          <a:xfrm>
            <a:off x="4095999" y="5835994"/>
            <a:ext cx="4000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200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“Terminal” in OSX</a:t>
            </a:r>
            <a:endParaRPr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70EF01-170A-644D-87CC-7777D2985692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3350890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The “prompt”</a:t>
            </a:r>
            <a:endParaRPr/>
          </a:p>
        </p:txBody>
      </p:sp>
      <p:pic>
        <p:nvPicPr>
          <p:cNvPr id="206" name="Google Shape;20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468" y="1645567"/>
            <a:ext cx="7960601" cy="497016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7" name="Google Shape;207;p30"/>
          <p:cNvCxnSpPr/>
          <p:nvPr/>
        </p:nvCxnSpPr>
        <p:spPr>
          <a:xfrm rot="10800000">
            <a:off x="2195500" y="2302133"/>
            <a:ext cx="6829200" cy="2128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8" name="Google Shape;208;p30"/>
          <p:cNvSpPr txBox="1"/>
          <p:nvPr/>
        </p:nvSpPr>
        <p:spPr>
          <a:xfrm>
            <a:off x="9024700" y="2130667"/>
            <a:ext cx="3081200" cy="4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The prompt is just a patient little thing that waits around for you to tell it what to do via “commands”.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Command syntax must be exact. In this way, Unix is dumb. It cannot infer what you meant if you misspell, provide the wrong syntax, etc.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7D99CD-458F-0C43-9C0D-F9BA56623FA8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1602346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1"/>
          <p:cNvSpPr txBox="1">
            <a:spLocks noGrp="1"/>
          </p:cNvSpPr>
          <p:nvPr>
            <p:ph type="title"/>
          </p:nvPr>
        </p:nvSpPr>
        <p:spPr>
          <a:xfrm>
            <a:off x="415600" y="116433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Launching OSX “Terminal”</a:t>
            </a:r>
            <a:endParaRPr dirty="0"/>
          </a:p>
        </p:txBody>
      </p:sp>
      <p:pic>
        <p:nvPicPr>
          <p:cNvPr id="214" name="Google Shape;21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47234" y="2181002"/>
            <a:ext cx="3746565" cy="23391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1" descr="Untitled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1033" y="2640100"/>
            <a:ext cx="1931067" cy="1459533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1"/>
          <p:cNvSpPr txBox="1"/>
          <p:nvPr/>
        </p:nvSpPr>
        <p:spPr>
          <a:xfrm>
            <a:off x="283433" y="4179833"/>
            <a:ext cx="4000000" cy="5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4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Applications</a:t>
            </a:r>
            <a:endParaRPr sz="4000"/>
          </a:p>
        </p:txBody>
      </p:sp>
      <p:pic>
        <p:nvPicPr>
          <p:cNvPr id="217" name="Google Shape;217;p31" descr="Untitled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2633" y="2640100"/>
            <a:ext cx="1931067" cy="1459533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1"/>
          <p:cNvSpPr txBox="1"/>
          <p:nvPr/>
        </p:nvSpPr>
        <p:spPr>
          <a:xfrm>
            <a:off x="2925033" y="4179833"/>
            <a:ext cx="4000000" cy="5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4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Utilities</a:t>
            </a:r>
            <a:endParaRPr sz="4000"/>
          </a:p>
        </p:txBody>
      </p:sp>
      <p:pic>
        <p:nvPicPr>
          <p:cNvPr id="219" name="Google Shape;219;p31" descr="Untitled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00846" y="2665134"/>
            <a:ext cx="1867021" cy="1459533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1"/>
          <p:cNvSpPr txBox="1"/>
          <p:nvPr/>
        </p:nvSpPr>
        <p:spPr>
          <a:xfrm>
            <a:off x="5599233" y="4179833"/>
            <a:ext cx="4000000" cy="5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4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Terminal</a:t>
            </a:r>
            <a:endParaRPr sz="4000"/>
          </a:p>
        </p:txBody>
      </p:sp>
      <p:cxnSp>
        <p:nvCxnSpPr>
          <p:cNvPr id="221" name="Google Shape;221;p31"/>
          <p:cNvCxnSpPr>
            <a:stCxn id="215" idx="3"/>
            <a:endCxn id="217" idx="1"/>
          </p:cNvCxnSpPr>
          <p:nvPr/>
        </p:nvCxnSpPr>
        <p:spPr>
          <a:xfrm>
            <a:off x="2332100" y="3369867"/>
            <a:ext cx="710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2" name="Google Shape;222;p31"/>
          <p:cNvCxnSpPr/>
          <p:nvPr/>
        </p:nvCxnSpPr>
        <p:spPr>
          <a:xfrm>
            <a:off x="4973700" y="3385900"/>
            <a:ext cx="710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3" name="Google Shape;223;p31"/>
          <p:cNvCxnSpPr/>
          <p:nvPr/>
        </p:nvCxnSpPr>
        <p:spPr>
          <a:xfrm>
            <a:off x="7570733" y="3394900"/>
            <a:ext cx="710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BBE6132-E783-9046-BA15-2A500469ED4D}"/>
              </a:ext>
            </a:extLst>
          </p:cNvPr>
          <p:cNvSpPr txBox="1"/>
          <p:nvPr/>
        </p:nvSpPr>
        <p:spPr>
          <a:xfrm>
            <a:off x="11425594" y="107988"/>
            <a:ext cx="681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ARQ</a:t>
            </a:r>
          </a:p>
        </p:txBody>
      </p:sp>
    </p:spTree>
    <p:extLst>
      <p:ext uri="{BB962C8B-B14F-4D97-AF65-F5344CB8AC3E}">
        <p14:creationId xmlns:p14="http://schemas.microsoft.com/office/powerpoint/2010/main" val="2301615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1418</TotalTime>
  <Words>1806</Words>
  <Application>Microsoft Macintosh PowerPoint</Application>
  <PresentationFormat>Widescreen</PresentationFormat>
  <Paragraphs>393</Paragraphs>
  <Slides>27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Consolas</vt:lpstr>
      <vt:lpstr>Economica</vt:lpstr>
      <vt:lpstr>Office Theme</vt:lpstr>
      <vt:lpstr>Rutter Lab Isolation Bootcamp</vt:lpstr>
      <vt:lpstr>Access the slides and files here:   </vt:lpstr>
      <vt:lpstr>Comp. biology was born in the 1960s</vt:lpstr>
      <vt:lpstr>What is Unix?</vt:lpstr>
      <vt:lpstr>Unix history</vt:lpstr>
      <vt:lpstr>Unix basics</vt:lpstr>
      <vt:lpstr>Connecting to a Unix computer via the terminal</vt:lpstr>
      <vt:lpstr>The “prompt”</vt:lpstr>
      <vt:lpstr>Launching OSX “Terminal”</vt:lpstr>
      <vt:lpstr>The Unix file system. A tree just like OSX and Windows</vt:lpstr>
      <vt:lpstr>I am lazy. You should be too. Shortcuts!!! </vt:lpstr>
      <vt:lpstr>The ls command (list files and directories) (What files and directories can be found in the current directory?)</vt:lpstr>
      <vt:lpstr>The ls command (list files and directories) (What files and directories can be found in the current directory?)</vt:lpstr>
      <vt:lpstr>The cd command (change directories) (cd helps to navigate through the Unix directory tree)</vt:lpstr>
      <vt:lpstr>The pwd command (present working directory) (Where am I? That is, in which directory am I?)</vt:lpstr>
      <vt:lpstr>The mkdir command (make a new directory) </vt:lpstr>
      <vt:lpstr>The touch command (create an empty file) </vt:lpstr>
      <vt:lpstr>The head command (peak at the first n lines in an input file or stream)</vt:lpstr>
      <vt:lpstr>The head command (peak at the first n lines in an input file or stream)</vt:lpstr>
      <vt:lpstr>Convention: The "$" at the beginning of each command represents the shell prompt. Don't copy/paste it.</vt:lpstr>
      <vt:lpstr>What do you think the tail command does?</vt:lpstr>
      <vt:lpstr>The cat command (report every line in an input file or stream)</vt:lpstr>
      <vt:lpstr>The cat command: add line numbers with -n (report every line in an input file or stream)</vt:lpstr>
      <vt:lpstr>The wc command (count the lines, words, and bytes in a file or stream)</vt:lpstr>
      <vt:lpstr>Vim</vt:lpstr>
      <vt:lpstr>Diving into Vim</vt:lpstr>
      <vt:lpstr>Homework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Rutter Lab Isolation Bootcamp</dc:title>
  <dc:creator>Microsoft Office User</dc:creator>
  <cp:lastModifiedBy>Microsoft Office User</cp:lastModifiedBy>
  <cp:revision>16</cp:revision>
  <dcterms:created xsi:type="dcterms:W3CDTF">2020-03-27T20:07:41Z</dcterms:created>
  <dcterms:modified xsi:type="dcterms:W3CDTF">2020-03-31T17:56:00Z</dcterms:modified>
</cp:coreProperties>
</file>

<file path=docProps/thumbnail.jpeg>
</file>